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comments/modernComment_221_90928A4.xml" ContentType="application/vnd.ms-powerpoint.comments+xml"/>
  <Override PartName="/ppt/comments/modernComment_21F_CC060E72.xml" ContentType="application/vnd.ms-powerpoint.comments+xml"/>
  <Override PartName="/ppt/comments/modernComment_244_9964AC8C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7"/>
  </p:notesMasterIdLst>
  <p:sldIdLst>
    <p:sldId id="256" r:id="rId2"/>
    <p:sldId id="547" r:id="rId3"/>
    <p:sldId id="545" r:id="rId4"/>
    <p:sldId id="543" r:id="rId5"/>
    <p:sldId id="5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DB831E-C757-719B-3652-5E930638B8F0}" name="Catherine McEwan" initials="CM" userId="S::catherine@bordercrossingmedia.com::331335b2-0127-4fe7-9854-7d928a1793ab" providerId="AD"/>
  <p188:author id="{CF8E4CA5-03A5-CCC5-08BA-8BFA1C0D355A}" name="Scott Campbell" initials="SC" userId="S::scott@bordercrossingmedia.com::9910a404-4801-45f7-8612-b9e77e9642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28B00"/>
    <a:srgbClr val="EEEE22"/>
    <a:srgbClr val="FFFFFF"/>
    <a:srgbClr val="81D742"/>
    <a:srgbClr val="9D9D9D"/>
    <a:srgbClr val="555555"/>
    <a:srgbClr val="262626"/>
    <a:srgbClr val="CDDBE8"/>
    <a:srgbClr val="9BB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3" autoAdjust="0"/>
    <p:restoredTop sz="94660"/>
  </p:normalViewPr>
  <p:slideViewPr>
    <p:cSldViewPr snapToGrid="0">
      <p:cViewPr varScale="1">
        <p:scale>
          <a:sx n="97" d="100"/>
          <a:sy n="97" d="100"/>
        </p:scale>
        <p:origin x="224" y="5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modernComment_21F_CC060E7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8D2E99-3D0D-1749-9A90-4C6CC058DE86}" authorId="{67DB831E-C757-719B-3652-5E930638B8F0}" created="2023-06-28T13:17:50.110">
    <pc:sldMkLst xmlns:pc="http://schemas.microsoft.com/office/powerpoint/2013/main/command">
      <pc:docMk/>
      <pc:sldMk cId="3422948978" sldId="543"/>
    </pc:sldMkLst>
    <p188:txBody>
      <a:bodyPr/>
      <a:lstStyle/>
      <a:p>
        <a:r>
          <a:rPr lang="en-GB"/>
          <a:t>Overview / high level photo-persona template</a:t>
        </a:r>
      </a:p>
    </p188:txBody>
  </p188:cm>
</p188:cmLst>
</file>

<file path=ppt/comments/modernComment_221_90928A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17D7238-9DEB-2442-8DD0-677027EDFF07}" authorId="{67DB831E-C757-719B-3652-5E930638B8F0}" created="2023-06-28T13:17:23.001">
    <pc:sldMkLst xmlns:pc="http://schemas.microsoft.com/office/powerpoint/2013/main/command">
      <pc:docMk/>
      <pc:sldMk cId="151595172" sldId="545"/>
    </pc:sldMkLst>
    <p188:txBody>
      <a:bodyPr/>
      <a:lstStyle/>
      <a:p>
        <a:r>
          <a:rPr lang="en-GB"/>
          <a:t>Add to and adapt this glossary if and when you change the following templates to suit your proto-persona needs.</a:t>
        </a:r>
      </a:p>
    </p188:txBody>
  </p188:cm>
</p188:cmLst>
</file>

<file path=ppt/comments/modernComment_244_9964AC8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30C9A07-0138-2C43-BAEC-7462169F90F0}" authorId="{67DB831E-C757-719B-3652-5E930638B8F0}" created="2023-06-28T13:19:24.445">
    <pc:sldMkLst xmlns:pc="http://schemas.microsoft.com/office/powerpoint/2013/main/command">
      <pc:docMk/>
      <pc:sldMk cId="2573511820" sldId="580"/>
    </pc:sldMkLst>
    <p188:txBody>
      <a:bodyPr/>
      <a:lstStyle/>
      <a:p>
        <a:r>
          <a:rPr lang="en-GB"/>
          <a:t>Full proto-persona template. If needed adapt the headings and categories to the information most relevant to you and your desired outcome.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CB63D-860E-405A-8325-FF455F3C2BF5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ED91D-788C-480A-A96D-15685E20A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74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5" Type="http://schemas.openxmlformats.org/officeDocument/2006/relationships/image" Target="../media/image5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78D1AD-D9D3-6DA3-14A8-77B039336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22593"/>
            <a:ext cx="3332163" cy="3705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97EF2E-3D07-8DBE-5F54-AAB470F5868C}"/>
              </a:ext>
            </a:extLst>
          </p:cNvPr>
          <p:cNvSpPr/>
          <p:nvPr userDrawn="1"/>
        </p:nvSpPr>
        <p:spPr>
          <a:xfrm>
            <a:off x="-3" y="1427163"/>
            <a:ext cx="12192000" cy="5430837"/>
          </a:xfrm>
          <a:prstGeom prst="rect">
            <a:avLst/>
          </a:prstGeom>
          <a:gradFill>
            <a:gsLst>
              <a:gs pos="100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C08A7E39-F25D-0C76-38FE-FF34CC5D89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092747"/>
            <a:ext cx="7334250" cy="2001532"/>
          </a:xfrm>
        </p:spPr>
        <p:txBody>
          <a:bodyPr>
            <a:noAutofit/>
          </a:bodyPr>
          <a:lstStyle>
            <a:lvl1pPr>
              <a:lnSpc>
                <a:spcPts val="5600"/>
              </a:lnSpc>
              <a:spcAft>
                <a:spcPts val="1000"/>
              </a:spcAft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that can be used</a:t>
            </a:r>
            <a:br>
              <a:rPr lang="en-US" dirty="0"/>
            </a:br>
            <a:r>
              <a:rPr lang="en-US" dirty="0"/>
              <a:t>over 3 lines</a:t>
            </a:r>
            <a:endParaRPr lang="en-GB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122224EB-F55C-93F7-D588-B2B9A90DA2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4439454"/>
            <a:ext cx="7334248" cy="69455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if required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56DC54-3690-9FB4-3A44-AF0056E4A797}"/>
              </a:ext>
            </a:extLst>
          </p:cNvPr>
          <p:cNvGrpSpPr/>
          <p:nvPr userDrawn="1"/>
        </p:nvGrpSpPr>
        <p:grpSpPr>
          <a:xfrm>
            <a:off x="8010690" y="1427164"/>
            <a:ext cx="4181308" cy="5430838"/>
            <a:chOff x="10110232" y="4154124"/>
            <a:chExt cx="2081768" cy="2703877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6C0C99E2-C02E-7FD7-BFDC-955657B91242}"/>
                </a:ext>
              </a:extLst>
            </p:cNvPr>
            <p:cNvSpPr/>
            <p:nvPr userDrawn="1"/>
          </p:nvSpPr>
          <p:spPr>
            <a:xfrm rot="10800000">
              <a:off x="10110232" y="4154124"/>
              <a:ext cx="1984376" cy="171066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CD1DC6D-8102-D900-45C8-B025A068F38F}"/>
                </a:ext>
              </a:extLst>
            </p:cNvPr>
            <p:cNvSpPr/>
            <p:nvPr userDrawn="1"/>
          </p:nvSpPr>
          <p:spPr>
            <a:xfrm>
              <a:off x="10623752" y="4154126"/>
              <a:ext cx="1568248" cy="2703875"/>
            </a:xfrm>
            <a:custGeom>
              <a:avLst/>
              <a:gdLst>
                <a:gd name="connsiteX0" fmla="*/ 1568248 w 1568248"/>
                <a:gd name="connsiteY0" fmla="*/ 0 h 2703875"/>
                <a:gd name="connsiteX1" fmla="*/ 1568248 w 1568248"/>
                <a:gd name="connsiteY1" fmla="*/ 2703875 h 2703875"/>
                <a:gd name="connsiteX2" fmla="*/ 0 w 1568248"/>
                <a:gd name="connsiteY2" fmla="*/ 2703875 h 270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8248" h="2703875">
                  <a:moveTo>
                    <a:pt x="1568248" y="0"/>
                  </a:moveTo>
                  <a:lnTo>
                    <a:pt x="1568248" y="2703875"/>
                  </a:lnTo>
                  <a:lnTo>
                    <a:pt x="0" y="27038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1343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Bl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823AFCA-AAFF-3AE1-0318-357EB6088C3A}"/>
              </a:ext>
            </a:extLst>
          </p:cNvPr>
          <p:cNvSpPr/>
          <p:nvPr userDrawn="1"/>
        </p:nvSpPr>
        <p:spPr>
          <a:xfrm>
            <a:off x="-3" y="0"/>
            <a:ext cx="6096003" cy="6858000"/>
          </a:xfrm>
          <a:prstGeom prst="rect">
            <a:avLst/>
          </a:prstGeom>
          <a:gradFill>
            <a:gsLst>
              <a:gs pos="100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45569-B941-7DEB-475B-34C4BC55F5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412B9-E3B2-0A1B-6D77-EDBB25F3D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C64E5C62-4659-9679-7356-3E4437597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85801"/>
            <a:ext cx="4667251" cy="2074442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that can be used over 4 lines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8314B2F-D8AD-DCF3-F7A1-45B4F11C7C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67513" y="755650"/>
            <a:ext cx="4670425" cy="5337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545F2CB9-5F13-F050-4E0C-9733E57CF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1" y="4439454"/>
            <a:ext cx="4667250" cy="69455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if required</a:t>
            </a:r>
          </a:p>
        </p:txBody>
      </p:sp>
    </p:spTree>
    <p:extLst>
      <p:ext uri="{BB962C8B-B14F-4D97-AF65-F5344CB8AC3E}">
        <p14:creationId xmlns:p14="http://schemas.microsoft.com/office/powerpoint/2010/main" val="380760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427D6-3E5B-37B2-D0CF-F50D53BC5D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EAE08-A7EA-D20E-A3BC-91B477ACC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C9F2E89A-193B-1A44-BC64-39C090BAD9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2475" y="1423988"/>
            <a:ext cx="10685463" cy="466883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0506C-DB36-87FA-F4D5-20641429C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007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CD866-6894-5E05-212E-3BA904682A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24ABD-7330-9AD8-4090-EFC64A1D7A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DA3454F-52A7-994F-E9A7-510B51DB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604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21740-81EB-F115-DB12-C0BBE2D6A8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C6300-B0E3-AC33-79D1-8859450BD6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693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427D6-3E5B-37B2-D0CF-F50D53BC5D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EAE08-A7EA-D20E-A3BC-91B477ACC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AEAC9DA3-15CB-4934-0F50-AD6D4C724D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2475" y="1423988"/>
            <a:ext cx="10685463" cy="466883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73524-0460-EBCA-5DB0-BEA8242F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6393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0/50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A6666-29ED-9C27-8F33-2651A0B61C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48640-6FB6-8B96-FA15-B482B4448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55DDD336-8135-3839-3BD1-4B871F25D1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2475" y="1423988"/>
            <a:ext cx="5179475" cy="466883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9EC6140F-AAB3-F35E-71B9-5601597551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6874" y="1423988"/>
            <a:ext cx="5179475" cy="466883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1824CF-554D-A978-8866-1FE9F878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0204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79C42-1AC3-8EB5-6A8A-93E9A8AEA3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A6F5B-EE44-38CB-4541-25ED1497AE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0B4EB5-DD0D-B87D-F463-95852DA739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66750" y="1423988"/>
            <a:ext cx="5169600" cy="46688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C403FC2E-F342-C4B2-EBA4-6F4EF83427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2475" y="1423988"/>
            <a:ext cx="5179475" cy="466883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DEF47A-6303-E336-B966-8BBE52F9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272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0CE46-D4B0-11CD-2518-B7D1412460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8E365-BFDB-F4B6-C3A1-CD16B72F5F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846B7E4A-AB7B-4CF9-00D7-386D3B2D254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2350" y="1423988"/>
            <a:ext cx="5169600" cy="2913624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186DD4CF-59F6-4797-D85C-BE4376267FB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68338" y="1423988"/>
            <a:ext cx="5169600" cy="2913624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C78B369-EAE8-8A35-CF6D-80289DBF03F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52475" y="4702797"/>
            <a:ext cx="5179475" cy="139002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content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C15A2FDD-3356-9C40-81DA-19E8C925EF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56875" y="4702797"/>
            <a:ext cx="5179475" cy="139002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content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FFEE9-EF96-BF01-C6AF-80518AB2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6110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A6AA3-BEA5-29CE-E549-DE50DF6FE3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8866B-F81D-CD1A-BB93-28A231734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FCE8E926-DA5B-B944-DBA5-EF593F56D4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2350" y="1423988"/>
            <a:ext cx="3331813" cy="187783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91827654-7A50-8E07-9D85-C247D613E3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29300" y="1423988"/>
            <a:ext cx="3331813" cy="187783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3D07D7B5-8D6F-3929-667A-528A7E5615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96250" y="1423988"/>
            <a:ext cx="3331813" cy="187783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3BD53E14-B2B5-6E1A-24C2-FAE5B10A336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52476" y="3662185"/>
            <a:ext cx="3341687" cy="24306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content</a:t>
            </a:r>
            <a:endParaRPr lang="en-GB" dirty="0"/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5F691D98-537F-D0D2-4E86-0A2B9912016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29300" y="3662185"/>
            <a:ext cx="3341687" cy="24306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content</a:t>
            </a:r>
            <a:endParaRPr lang="en-GB" dirty="0"/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24EB6C8E-B00C-27D3-7799-6EFFE722D09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86376" y="3662185"/>
            <a:ext cx="3341687" cy="24306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content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D3964-F014-6FF4-C8FC-D83F2E29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4247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n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A6AA3-BEA5-29CE-E549-DE50DF6FE3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8866B-F81D-CD1A-BB93-28A231734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D681BFC-952D-ED0A-AE0B-EFBA69951E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2350" y="1423988"/>
            <a:ext cx="2409993" cy="13582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7CB3BD71-0DFE-53D1-40CA-1499F200B19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52476" y="3142641"/>
            <a:ext cx="2419867" cy="29501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content</a:t>
            </a:r>
            <a:endParaRPr lang="en-GB" dirty="0"/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8ECC21B3-0ACC-0196-EF98-362D3100D3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17019" y="1423988"/>
            <a:ext cx="2409993" cy="13582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41D2C4EC-C0E6-F304-A0EC-FFC2AD9D2C6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07145" y="3142641"/>
            <a:ext cx="2419867" cy="29501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content</a:t>
            </a:r>
            <a:endParaRPr lang="en-GB" dirty="0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CE5F5254-5629-272B-C4F3-D2B11A5B99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83157" y="1423988"/>
            <a:ext cx="2409993" cy="13582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EC3CE15C-E7E2-CFF3-65A4-CFC77A74936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3283" y="3142641"/>
            <a:ext cx="2419867" cy="29501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content</a:t>
            </a:r>
            <a:endParaRPr lang="en-GB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C20D6C5C-9A96-6CF5-D174-6EFD222289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026357" y="1423988"/>
            <a:ext cx="2409993" cy="13582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2A43090A-AC1E-EA41-2CAC-ED056556872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016483" y="3142641"/>
            <a:ext cx="2419867" cy="29501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content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21F61-401F-636D-540E-7F7453B2B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680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Date and Aut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78D1AD-D9D3-6DA3-14A8-77B039336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22593"/>
            <a:ext cx="3332163" cy="3705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97EF2E-3D07-8DBE-5F54-AAB470F5868C}"/>
              </a:ext>
            </a:extLst>
          </p:cNvPr>
          <p:cNvSpPr/>
          <p:nvPr userDrawn="1"/>
        </p:nvSpPr>
        <p:spPr>
          <a:xfrm>
            <a:off x="-3" y="1427163"/>
            <a:ext cx="12192000" cy="5430837"/>
          </a:xfrm>
          <a:prstGeom prst="rect">
            <a:avLst/>
          </a:prstGeom>
          <a:gradFill>
            <a:gsLst>
              <a:gs pos="100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56DC54-3690-9FB4-3A44-AF0056E4A797}"/>
              </a:ext>
            </a:extLst>
          </p:cNvPr>
          <p:cNvGrpSpPr/>
          <p:nvPr userDrawn="1"/>
        </p:nvGrpSpPr>
        <p:grpSpPr>
          <a:xfrm>
            <a:off x="8010690" y="1427164"/>
            <a:ext cx="4181308" cy="5430838"/>
            <a:chOff x="10110232" y="4154124"/>
            <a:chExt cx="2081768" cy="2703877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6C0C99E2-C02E-7FD7-BFDC-955657B91242}"/>
                </a:ext>
              </a:extLst>
            </p:cNvPr>
            <p:cNvSpPr/>
            <p:nvPr userDrawn="1"/>
          </p:nvSpPr>
          <p:spPr>
            <a:xfrm rot="10800000">
              <a:off x="10110232" y="4154124"/>
              <a:ext cx="1984376" cy="171066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CD1DC6D-8102-D900-45C8-B025A068F38F}"/>
                </a:ext>
              </a:extLst>
            </p:cNvPr>
            <p:cNvSpPr/>
            <p:nvPr userDrawn="1"/>
          </p:nvSpPr>
          <p:spPr>
            <a:xfrm>
              <a:off x="10623752" y="4154126"/>
              <a:ext cx="1568248" cy="2703875"/>
            </a:xfrm>
            <a:custGeom>
              <a:avLst/>
              <a:gdLst>
                <a:gd name="connsiteX0" fmla="*/ 1568248 w 1568248"/>
                <a:gd name="connsiteY0" fmla="*/ 0 h 2703875"/>
                <a:gd name="connsiteX1" fmla="*/ 1568248 w 1568248"/>
                <a:gd name="connsiteY1" fmla="*/ 2703875 h 2703875"/>
                <a:gd name="connsiteX2" fmla="*/ 0 w 1568248"/>
                <a:gd name="connsiteY2" fmla="*/ 2703875 h 270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8248" h="2703875">
                  <a:moveTo>
                    <a:pt x="1568248" y="0"/>
                  </a:moveTo>
                  <a:lnTo>
                    <a:pt x="1568248" y="2703875"/>
                  </a:lnTo>
                  <a:lnTo>
                    <a:pt x="0" y="27038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7" name="Title 11">
            <a:extLst>
              <a:ext uri="{FF2B5EF4-FFF2-40B4-BE49-F238E27FC236}">
                <a16:creationId xmlns:a16="http://schemas.microsoft.com/office/drawing/2014/main" id="{5E2E22D4-03BB-3755-66C1-21EEC55B1F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092746"/>
            <a:ext cx="7334250" cy="2669984"/>
          </a:xfrm>
        </p:spPr>
        <p:txBody>
          <a:bodyPr>
            <a:noAutofit/>
          </a:bodyPr>
          <a:lstStyle>
            <a:lvl1pPr>
              <a:lnSpc>
                <a:spcPts val="5600"/>
              </a:lnSpc>
              <a:spcAft>
                <a:spcPts val="1000"/>
              </a:spcAft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that can be used</a:t>
            </a:r>
            <a:br>
              <a:rPr lang="en-US" dirty="0"/>
            </a:br>
            <a:r>
              <a:rPr lang="en-US" dirty="0"/>
              <a:t>over 4 lines</a:t>
            </a:r>
            <a:endParaRPr lang="en-GB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6B3FE04-918F-0B04-0E9A-6A5E0DB7EE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5398275"/>
            <a:ext cx="7334248" cy="6945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14563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of 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5BD618-9FAD-FBF0-9BFD-72291D1976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B6097-EA2D-7190-02CF-0205FB300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8842B32-0360-B835-5BB5-615C60F4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3" name="Picture Placeholder 21">
            <a:extLst>
              <a:ext uri="{FF2B5EF4-FFF2-40B4-BE49-F238E27FC236}">
                <a16:creationId xmlns:a16="http://schemas.microsoft.com/office/drawing/2014/main" id="{7B1DDAEB-4E1C-C4C0-3243-8FBD2221FE5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62000" y="1423988"/>
            <a:ext cx="1995488" cy="133032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EE66AA4D-6167-D2E4-E033-3C743BDA21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5650" y="2962218"/>
            <a:ext cx="1995487" cy="4439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[Title if needed]</a:t>
            </a:r>
            <a:endParaRPr lang="en-GB" dirty="0"/>
          </a:p>
        </p:txBody>
      </p:sp>
      <p:sp>
        <p:nvSpPr>
          <p:cNvPr id="39" name="Picture Placeholder 21">
            <a:extLst>
              <a:ext uri="{FF2B5EF4-FFF2-40B4-BE49-F238E27FC236}">
                <a16:creationId xmlns:a16="http://schemas.microsoft.com/office/drawing/2014/main" id="{C696C6B8-8467-6302-9AE7-D55AB0AE9F2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33762" y="1423988"/>
            <a:ext cx="1995488" cy="133032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88D83CB5-BC9A-E5BA-7718-2FBD3558032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27412" y="2962218"/>
            <a:ext cx="1995487" cy="4439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[Title if needed]</a:t>
            </a:r>
            <a:endParaRPr lang="en-GB" dirty="0"/>
          </a:p>
        </p:txBody>
      </p:sp>
      <p:sp>
        <p:nvSpPr>
          <p:cNvPr id="41" name="Picture Placeholder 21">
            <a:extLst>
              <a:ext uri="{FF2B5EF4-FFF2-40B4-BE49-F238E27FC236}">
                <a16:creationId xmlns:a16="http://schemas.microsoft.com/office/drawing/2014/main" id="{84555946-01B8-CE5D-F528-D5182BAAE5F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102350" y="1423988"/>
            <a:ext cx="1995488" cy="133032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DF569BC4-B70C-0153-07C1-3C8DF9D960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6000" y="2962218"/>
            <a:ext cx="1995487" cy="4439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[Title if needed]</a:t>
            </a:r>
            <a:endParaRPr lang="en-GB" dirty="0"/>
          </a:p>
        </p:txBody>
      </p:sp>
      <p:sp>
        <p:nvSpPr>
          <p:cNvPr id="43" name="Picture Placeholder 21">
            <a:extLst>
              <a:ext uri="{FF2B5EF4-FFF2-40B4-BE49-F238E27FC236}">
                <a16:creationId xmlns:a16="http://schemas.microsoft.com/office/drawing/2014/main" id="{296D506D-17AF-CFB6-22FE-2CFCC722C98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764587" y="1423988"/>
            <a:ext cx="1995488" cy="133032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368CB673-74A4-AA56-606A-85BC973965B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58237" y="2962218"/>
            <a:ext cx="1995487" cy="4439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[Title if needed]</a:t>
            </a:r>
            <a:endParaRPr lang="en-GB" dirty="0"/>
          </a:p>
        </p:txBody>
      </p:sp>
      <p:sp>
        <p:nvSpPr>
          <p:cNvPr id="45" name="Picture Placeholder 21">
            <a:extLst>
              <a:ext uri="{FF2B5EF4-FFF2-40B4-BE49-F238E27FC236}">
                <a16:creationId xmlns:a16="http://schemas.microsoft.com/office/drawing/2014/main" id="{15AA20BF-2CA6-C304-D344-5482BA883905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62000" y="4082127"/>
            <a:ext cx="1995488" cy="133032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BF111DB8-9828-0238-40D3-ADA7C0C4743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5650" y="5620357"/>
            <a:ext cx="1995487" cy="4439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[Title if needed]</a:t>
            </a:r>
            <a:endParaRPr lang="en-GB" dirty="0"/>
          </a:p>
        </p:txBody>
      </p:sp>
      <p:sp>
        <p:nvSpPr>
          <p:cNvPr id="47" name="Picture Placeholder 21">
            <a:extLst>
              <a:ext uri="{FF2B5EF4-FFF2-40B4-BE49-F238E27FC236}">
                <a16:creationId xmlns:a16="http://schemas.microsoft.com/office/drawing/2014/main" id="{D15FA5CB-0BC5-5D79-BF2E-2EA79FEBAE7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433762" y="4082127"/>
            <a:ext cx="1995488" cy="133032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96A65D6A-A8C3-6FF0-38A6-D748947B058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427412" y="5620357"/>
            <a:ext cx="1995487" cy="4439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[Title if needed]</a:t>
            </a:r>
            <a:endParaRPr lang="en-GB" dirty="0"/>
          </a:p>
        </p:txBody>
      </p:sp>
      <p:sp>
        <p:nvSpPr>
          <p:cNvPr id="49" name="Picture Placeholder 21">
            <a:extLst>
              <a:ext uri="{FF2B5EF4-FFF2-40B4-BE49-F238E27FC236}">
                <a16:creationId xmlns:a16="http://schemas.microsoft.com/office/drawing/2014/main" id="{CFC8E9B2-D094-36CC-47AF-C634E570DB7F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102350" y="4082127"/>
            <a:ext cx="1995488" cy="133032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3836C03D-2438-F6B6-6355-221F6070138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6000" y="5620357"/>
            <a:ext cx="1995487" cy="4439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[Title if needed]</a:t>
            </a:r>
            <a:endParaRPr lang="en-GB" dirty="0"/>
          </a:p>
        </p:txBody>
      </p:sp>
      <p:sp>
        <p:nvSpPr>
          <p:cNvPr id="51" name="Picture Placeholder 21">
            <a:extLst>
              <a:ext uri="{FF2B5EF4-FFF2-40B4-BE49-F238E27FC236}">
                <a16:creationId xmlns:a16="http://schemas.microsoft.com/office/drawing/2014/main" id="{AC8B07F6-A07E-A66D-CF6F-4102012D77C9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764587" y="4082127"/>
            <a:ext cx="1995488" cy="133032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1DBAEE53-97ED-B20A-AF6E-E8A6BD9050C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758237" y="5620357"/>
            <a:ext cx="1995487" cy="4439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[Title if needed]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542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of 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5BD618-9FAD-FBF0-9BFD-72291D1976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B6097-EA2D-7190-02CF-0205FB300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F23B585-1241-9B34-8B88-1027C1FD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3" name="Picture Placeholder 21">
            <a:extLst>
              <a:ext uri="{FF2B5EF4-FFF2-40B4-BE49-F238E27FC236}">
                <a16:creationId xmlns:a16="http://schemas.microsoft.com/office/drawing/2014/main" id="{E14CD849-7755-8438-7FF3-E0DCB2824B9C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55649" y="1427410"/>
            <a:ext cx="1667036" cy="1666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F5985B2A-116E-E3D5-6210-E679B2CC495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5650" y="3132251"/>
            <a:ext cx="1667037" cy="4439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[Title if needed]</a:t>
            </a:r>
            <a:endParaRPr lang="en-GB" dirty="0"/>
          </a:p>
        </p:txBody>
      </p:sp>
      <p:sp>
        <p:nvSpPr>
          <p:cNvPr id="148" name="Picture Placeholder 21">
            <a:extLst>
              <a:ext uri="{FF2B5EF4-FFF2-40B4-BE49-F238E27FC236}">
                <a16:creationId xmlns:a16="http://schemas.microsoft.com/office/drawing/2014/main" id="{49A266F7-EF75-88E8-3F2F-51253ED121C4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757488" y="1427410"/>
            <a:ext cx="1667036" cy="1666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49" name="Text Placeholder 11">
            <a:extLst>
              <a:ext uri="{FF2B5EF4-FFF2-40B4-BE49-F238E27FC236}">
                <a16:creationId xmlns:a16="http://schemas.microsoft.com/office/drawing/2014/main" id="{5BAF9ADE-0A74-A133-8B2A-FDD4C02340F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757489" y="3132251"/>
            <a:ext cx="1667037" cy="4439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[Title if needed]</a:t>
            </a:r>
            <a:endParaRPr lang="en-GB" dirty="0"/>
          </a:p>
        </p:txBody>
      </p:sp>
      <p:sp>
        <p:nvSpPr>
          <p:cNvPr id="151" name="Picture Placeholder 21">
            <a:extLst>
              <a:ext uri="{FF2B5EF4-FFF2-40B4-BE49-F238E27FC236}">
                <a16:creationId xmlns:a16="http://schemas.microsoft.com/office/drawing/2014/main" id="{8C1261ED-8199-6B47-7E9F-3414DDCDFB6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757738" y="1427410"/>
            <a:ext cx="1667036" cy="1666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52" name="Text Placeholder 11">
            <a:extLst>
              <a:ext uri="{FF2B5EF4-FFF2-40B4-BE49-F238E27FC236}">
                <a16:creationId xmlns:a16="http://schemas.microsoft.com/office/drawing/2014/main" id="{F30BE84D-6B76-8F51-863E-C26B0DC28F2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57739" y="3132251"/>
            <a:ext cx="1667037" cy="4439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[Title if needed]</a:t>
            </a:r>
            <a:endParaRPr lang="en-GB" dirty="0"/>
          </a:p>
        </p:txBody>
      </p:sp>
      <p:sp>
        <p:nvSpPr>
          <p:cNvPr id="154" name="Picture Placeholder 21">
            <a:extLst>
              <a:ext uri="{FF2B5EF4-FFF2-40B4-BE49-F238E27FC236}">
                <a16:creationId xmlns:a16="http://schemas.microsoft.com/office/drawing/2014/main" id="{12D68259-7D13-A20A-1EA6-60E1ADF47182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6757985" y="1427410"/>
            <a:ext cx="1667036" cy="1666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55" name="Text Placeholder 11">
            <a:extLst>
              <a:ext uri="{FF2B5EF4-FFF2-40B4-BE49-F238E27FC236}">
                <a16:creationId xmlns:a16="http://schemas.microsoft.com/office/drawing/2014/main" id="{FE45114B-BAEE-9484-8922-5DCA1155B82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757986" y="3132251"/>
            <a:ext cx="1667037" cy="4439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[Title if needed]</a:t>
            </a:r>
            <a:endParaRPr lang="en-GB" dirty="0"/>
          </a:p>
        </p:txBody>
      </p:sp>
      <p:sp>
        <p:nvSpPr>
          <p:cNvPr id="157" name="Picture Placeholder 21">
            <a:extLst>
              <a:ext uri="{FF2B5EF4-FFF2-40B4-BE49-F238E27FC236}">
                <a16:creationId xmlns:a16="http://schemas.microsoft.com/office/drawing/2014/main" id="{A88AA3E4-C8A9-E039-B9FE-10C05A0F795E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8766175" y="1427410"/>
            <a:ext cx="1667036" cy="1666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58" name="Text Placeholder 11">
            <a:extLst>
              <a:ext uri="{FF2B5EF4-FFF2-40B4-BE49-F238E27FC236}">
                <a16:creationId xmlns:a16="http://schemas.microsoft.com/office/drawing/2014/main" id="{5ED657A5-0DAF-2A2E-750C-501915B4535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766176" y="3132251"/>
            <a:ext cx="1667037" cy="4439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[Title if needed]</a:t>
            </a:r>
            <a:endParaRPr lang="en-GB" dirty="0"/>
          </a:p>
        </p:txBody>
      </p:sp>
      <p:sp>
        <p:nvSpPr>
          <p:cNvPr id="171" name="Picture Placeholder 21">
            <a:extLst>
              <a:ext uri="{FF2B5EF4-FFF2-40B4-BE49-F238E27FC236}">
                <a16:creationId xmlns:a16="http://schemas.microsoft.com/office/drawing/2014/main" id="{12E7DB36-308B-F2DC-D3F3-3E26B47808C2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55649" y="3928886"/>
            <a:ext cx="1667036" cy="1666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72" name="Text Placeholder 11">
            <a:extLst>
              <a:ext uri="{FF2B5EF4-FFF2-40B4-BE49-F238E27FC236}">
                <a16:creationId xmlns:a16="http://schemas.microsoft.com/office/drawing/2014/main" id="{BB309A0E-7F71-8884-8069-936A1F958C2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5650" y="5633727"/>
            <a:ext cx="1667037" cy="4439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[Title if needed]</a:t>
            </a:r>
            <a:endParaRPr lang="en-GB" dirty="0"/>
          </a:p>
        </p:txBody>
      </p:sp>
      <p:sp>
        <p:nvSpPr>
          <p:cNvPr id="173" name="Picture Placeholder 21">
            <a:extLst>
              <a:ext uri="{FF2B5EF4-FFF2-40B4-BE49-F238E27FC236}">
                <a16:creationId xmlns:a16="http://schemas.microsoft.com/office/drawing/2014/main" id="{C2F0B0AC-C301-CEC6-4D3B-93B31B8A10BC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2757488" y="3928886"/>
            <a:ext cx="1667036" cy="1666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74" name="Text Placeholder 11">
            <a:extLst>
              <a:ext uri="{FF2B5EF4-FFF2-40B4-BE49-F238E27FC236}">
                <a16:creationId xmlns:a16="http://schemas.microsoft.com/office/drawing/2014/main" id="{CDD276A0-6A8E-C959-CD59-C6BF23A1B8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757489" y="5633727"/>
            <a:ext cx="1667037" cy="4439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[Title if needed]</a:t>
            </a:r>
            <a:endParaRPr lang="en-GB" dirty="0"/>
          </a:p>
        </p:txBody>
      </p:sp>
      <p:sp>
        <p:nvSpPr>
          <p:cNvPr id="175" name="Picture Placeholder 21">
            <a:extLst>
              <a:ext uri="{FF2B5EF4-FFF2-40B4-BE49-F238E27FC236}">
                <a16:creationId xmlns:a16="http://schemas.microsoft.com/office/drawing/2014/main" id="{F5F3F042-4DBE-AF3A-D0B6-6CABC835EFB6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4757738" y="3928886"/>
            <a:ext cx="1667036" cy="1666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76" name="Text Placeholder 11">
            <a:extLst>
              <a:ext uri="{FF2B5EF4-FFF2-40B4-BE49-F238E27FC236}">
                <a16:creationId xmlns:a16="http://schemas.microsoft.com/office/drawing/2014/main" id="{6928A642-AF1B-5EA9-F83E-D76975FBD01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757739" y="5633727"/>
            <a:ext cx="1667037" cy="4439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[Title if needed]</a:t>
            </a:r>
            <a:endParaRPr lang="en-GB" dirty="0"/>
          </a:p>
        </p:txBody>
      </p:sp>
      <p:sp>
        <p:nvSpPr>
          <p:cNvPr id="177" name="Picture Placeholder 21">
            <a:extLst>
              <a:ext uri="{FF2B5EF4-FFF2-40B4-BE49-F238E27FC236}">
                <a16:creationId xmlns:a16="http://schemas.microsoft.com/office/drawing/2014/main" id="{B96CC023-61CF-FA16-DD51-6044E05D6578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6757985" y="3928886"/>
            <a:ext cx="1667036" cy="1666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78" name="Text Placeholder 11">
            <a:extLst>
              <a:ext uri="{FF2B5EF4-FFF2-40B4-BE49-F238E27FC236}">
                <a16:creationId xmlns:a16="http://schemas.microsoft.com/office/drawing/2014/main" id="{FEA72D7D-18E4-5ADD-BDF9-8C671813D51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757986" y="5633727"/>
            <a:ext cx="1667037" cy="4439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[Title if needed]</a:t>
            </a:r>
            <a:endParaRPr lang="en-GB" dirty="0"/>
          </a:p>
        </p:txBody>
      </p:sp>
      <p:sp>
        <p:nvSpPr>
          <p:cNvPr id="179" name="Picture Placeholder 21">
            <a:extLst>
              <a:ext uri="{FF2B5EF4-FFF2-40B4-BE49-F238E27FC236}">
                <a16:creationId xmlns:a16="http://schemas.microsoft.com/office/drawing/2014/main" id="{6FC33EEE-46C1-4BF9-BB16-CC5A5B2C7E3F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8766175" y="3928886"/>
            <a:ext cx="1667036" cy="1666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80" name="Text Placeholder 11">
            <a:extLst>
              <a:ext uri="{FF2B5EF4-FFF2-40B4-BE49-F238E27FC236}">
                <a16:creationId xmlns:a16="http://schemas.microsoft.com/office/drawing/2014/main" id="{68ADF62F-A1F7-A945-EB8D-243A6F8B9CE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766176" y="5633727"/>
            <a:ext cx="1667037" cy="4439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[Title if needed]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62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DB277-EEE1-B61F-59D8-A03D01550B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455C4-923C-0B69-56E8-D8B63DB87B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684E29-5713-55DD-3CE0-20B6F4012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5650" y="1762126"/>
            <a:ext cx="5176300" cy="4338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27E6FF-47C6-0F96-AC72-2B4DBC7431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66749" y="755650"/>
            <a:ext cx="5169601" cy="53451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3B9F20-AFF5-ECD7-A708-71CCBFB5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730250"/>
            <a:ext cx="5176300" cy="6937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998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rds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DB277-EEE1-B61F-59D8-A03D01550B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455C4-923C-0B69-56E8-D8B63DB87B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684E29-5713-55DD-3CE0-20B6F4012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5649" y="1762125"/>
            <a:ext cx="7005801" cy="4338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27E6FF-47C6-0F96-AC72-2B4DBC7431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6250" y="755650"/>
            <a:ext cx="3340100" cy="53451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0351A-A575-900B-2E8C-AC18C980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8" y="730250"/>
            <a:ext cx="7005801" cy="6937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135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, Mission and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A42AF-B273-5459-4885-962B530696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vision, mission and values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34F78-DD03-89C4-7363-1C06FBE2C4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bordercrossingux.com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61592-1EEC-8170-BE2C-CC89B6E1BC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3E29208-C28B-C564-D8CF-0476105A67FC}"/>
              </a:ext>
            </a:extLst>
          </p:cNvPr>
          <p:cNvSpPr/>
          <p:nvPr userDrawn="1"/>
        </p:nvSpPr>
        <p:spPr>
          <a:xfrm rot="10800000">
            <a:off x="4343321" y="2838947"/>
            <a:ext cx="3505358" cy="1493838"/>
          </a:xfrm>
          <a:custGeom>
            <a:avLst/>
            <a:gdLst>
              <a:gd name="connsiteX0" fmla="*/ 1743416 w 3505358"/>
              <a:gd name="connsiteY0" fmla="*/ 0 h 1493838"/>
              <a:gd name="connsiteX1" fmla="*/ 1761942 w 3505358"/>
              <a:gd name="connsiteY1" fmla="*/ 0 h 1493838"/>
              <a:gd name="connsiteX2" fmla="*/ 3505358 w 3505358"/>
              <a:gd name="connsiteY2" fmla="*/ 1493838 h 1493838"/>
              <a:gd name="connsiteX3" fmla="*/ 0 w 3505358"/>
              <a:gd name="connsiteY3" fmla="*/ 1493838 h 1493838"/>
              <a:gd name="connsiteX4" fmla="*/ 1743416 w 3505358"/>
              <a:gd name="connsiteY4" fmla="*/ 0 h 149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358" h="1493838">
                <a:moveTo>
                  <a:pt x="1743416" y="0"/>
                </a:moveTo>
                <a:lnTo>
                  <a:pt x="1761942" y="0"/>
                </a:lnTo>
                <a:lnTo>
                  <a:pt x="3505358" y="1493838"/>
                </a:lnTo>
                <a:lnTo>
                  <a:pt x="0" y="1493838"/>
                </a:lnTo>
                <a:lnTo>
                  <a:pt x="174341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252000" rIns="0" bIns="0" rtlCol="0" anchor="ctr">
            <a:noAutofit/>
          </a:bodyPr>
          <a:lstStyle/>
          <a:p>
            <a:pPr algn="ctr"/>
            <a:endParaRPr lang="en-GB" sz="1200" b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4499B9B-C1F1-8D53-8D33-08DCDB1ED3C3}"/>
              </a:ext>
            </a:extLst>
          </p:cNvPr>
          <p:cNvSpPr/>
          <p:nvPr userDrawn="1"/>
        </p:nvSpPr>
        <p:spPr>
          <a:xfrm rot="10800000">
            <a:off x="2556829" y="4473082"/>
            <a:ext cx="7078342" cy="1493838"/>
          </a:xfrm>
          <a:custGeom>
            <a:avLst/>
            <a:gdLst>
              <a:gd name="connsiteX0" fmla="*/ 1743417 w 7078342"/>
              <a:gd name="connsiteY0" fmla="*/ 0 h 1493838"/>
              <a:gd name="connsiteX1" fmla="*/ 5334926 w 7078342"/>
              <a:gd name="connsiteY1" fmla="*/ 0 h 1493838"/>
              <a:gd name="connsiteX2" fmla="*/ 7078342 w 7078342"/>
              <a:gd name="connsiteY2" fmla="*/ 1493838 h 1493838"/>
              <a:gd name="connsiteX3" fmla="*/ 0 w 7078342"/>
              <a:gd name="connsiteY3" fmla="*/ 1493838 h 1493838"/>
              <a:gd name="connsiteX4" fmla="*/ 1743417 w 7078342"/>
              <a:gd name="connsiteY4" fmla="*/ 0 h 149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8342" h="1493838">
                <a:moveTo>
                  <a:pt x="1743417" y="0"/>
                </a:moveTo>
                <a:lnTo>
                  <a:pt x="5334926" y="0"/>
                </a:lnTo>
                <a:lnTo>
                  <a:pt x="7078342" y="1493838"/>
                </a:lnTo>
                <a:lnTo>
                  <a:pt x="0" y="1493838"/>
                </a:lnTo>
                <a:lnTo>
                  <a:pt x="174341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200" b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F4DA6C-AD1D-71FD-5E30-F63162766268}"/>
              </a:ext>
            </a:extLst>
          </p:cNvPr>
          <p:cNvGrpSpPr/>
          <p:nvPr userDrawn="1"/>
        </p:nvGrpSpPr>
        <p:grpSpPr>
          <a:xfrm>
            <a:off x="770338" y="1345109"/>
            <a:ext cx="10651324" cy="4762108"/>
            <a:chOff x="770338" y="1345109"/>
            <a:chExt cx="10651324" cy="476210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07F2319-1B63-7580-A8CD-2B74D0AED6DE}"/>
                </a:ext>
              </a:extLst>
            </p:cNvPr>
            <p:cNvSpPr/>
            <p:nvPr userDrawn="1"/>
          </p:nvSpPr>
          <p:spPr>
            <a:xfrm>
              <a:off x="4343321" y="1345109"/>
              <a:ext cx="3505358" cy="1493838"/>
            </a:xfrm>
            <a:custGeom>
              <a:avLst/>
              <a:gdLst>
                <a:gd name="connsiteX0" fmla="*/ 1743416 w 3505358"/>
                <a:gd name="connsiteY0" fmla="*/ 0 h 1493838"/>
                <a:gd name="connsiteX1" fmla="*/ 1761942 w 3505358"/>
                <a:gd name="connsiteY1" fmla="*/ 0 h 1493838"/>
                <a:gd name="connsiteX2" fmla="*/ 3505358 w 3505358"/>
                <a:gd name="connsiteY2" fmla="*/ 1493838 h 1493838"/>
                <a:gd name="connsiteX3" fmla="*/ 0 w 3505358"/>
                <a:gd name="connsiteY3" fmla="*/ 1493838 h 1493838"/>
                <a:gd name="connsiteX4" fmla="*/ 1743416 w 3505358"/>
                <a:gd name="connsiteY4" fmla="*/ 0 h 149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358" h="1493838">
                  <a:moveTo>
                    <a:pt x="1743416" y="0"/>
                  </a:moveTo>
                  <a:lnTo>
                    <a:pt x="1761942" y="0"/>
                  </a:lnTo>
                  <a:lnTo>
                    <a:pt x="3505358" y="1493838"/>
                  </a:lnTo>
                  <a:lnTo>
                    <a:pt x="0" y="1493838"/>
                  </a:lnTo>
                  <a:lnTo>
                    <a:pt x="17434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25200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200" b="0" dirty="0">
                  <a:solidFill>
                    <a:schemeClr val="bg1"/>
                  </a:solidFill>
                </a:rPr>
                <a:t>Vision</a:t>
              </a:r>
            </a:p>
            <a:p>
              <a:pPr algn="ctr"/>
              <a:r>
                <a:rPr lang="en-GB" sz="1600" b="0" dirty="0">
                  <a:solidFill>
                    <a:schemeClr val="bg1"/>
                  </a:solidFill>
                </a:rPr>
                <a:t>Imagine a better </a:t>
              </a:r>
              <a:br>
                <a:rPr lang="en-GB" sz="1600" b="0" dirty="0">
                  <a:solidFill>
                    <a:schemeClr val="bg1"/>
                  </a:solidFill>
                </a:rPr>
              </a:br>
              <a:r>
                <a:rPr lang="en-GB" sz="1600" b="0" dirty="0">
                  <a:solidFill>
                    <a:schemeClr val="bg1"/>
                  </a:solidFill>
                </a:rPr>
                <a:t>world, and create it.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3905CAA-1154-3F40-FC10-B1A6C19FE47F}"/>
                </a:ext>
              </a:extLst>
            </p:cNvPr>
            <p:cNvSpPr/>
            <p:nvPr userDrawn="1"/>
          </p:nvSpPr>
          <p:spPr>
            <a:xfrm>
              <a:off x="2556829" y="2979244"/>
              <a:ext cx="7078342" cy="1493838"/>
            </a:xfrm>
            <a:custGeom>
              <a:avLst/>
              <a:gdLst>
                <a:gd name="connsiteX0" fmla="*/ 1743417 w 7078342"/>
                <a:gd name="connsiteY0" fmla="*/ 0 h 1493838"/>
                <a:gd name="connsiteX1" fmla="*/ 5334926 w 7078342"/>
                <a:gd name="connsiteY1" fmla="*/ 0 h 1493838"/>
                <a:gd name="connsiteX2" fmla="*/ 7078342 w 7078342"/>
                <a:gd name="connsiteY2" fmla="*/ 1493838 h 1493838"/>
                <a:gd name="connsiteX3" fmla="*/ 0 w 7078342"/>
                <a:gd name="connsiteY3" fmla="*/ 1493838 h 1493838"/>
                <a:gd name="connsiteX4" fmla="*/ 1743417 w 7078342"/>
                <a:gd name="connsiteY4" fmla="*/ 0 h 149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8342" h="1493838">
                  <a:moveTo>
                    <a:pt x="1743417" y="0"/>
                  </a:moveTo>
                  <a:lnTo>
                    <a:pt x="5334926" y="0"/>
                  </a:lnTo>
                  <a:lnTo>
                    <a:pt x="7078342" y="1493838"/>
                  </a:lnTo>
                  <a:lnTo>
                    <a:pt x="0" y="1493838"/>
                  </a:lnTo>
                  <a:lnTo>
                    <a:pt x="1743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Mission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Accelerate innovation, adoption and growth.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E97964A-5C4B-CF1A-5F11-3206A3CC696D}"/>
                </a:ext>
              </a:extLst>
            </p:cNvPr>
            <p:cNvGrpSpPr/>
            <p:nvPr userDrawn="1"/>
          </p:nvGrpSpPr>
          <p:grpSpPr>
            <a:xfrm>
              <a:off x="770338" y="4613379"/>
              <a:ext cx="10651324" cy="1493838"/>
              <a:chOff x="770338" y="4613379"/>
              <a:chExt cx="10651324" cy="1493838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F42DE0A-3CD9-9A9A-DC88-4AC1BF080748}"/>
                  </a:ext>
                </a:extLst>
              </p:cNvPr>
              <p:cNvSpPr/>
              <p:nvPr userDrawn="1"/>
            </p:nvSpPr>
            <p:spPr>
              <a:xfrm>
                <a:off x="770338" y="4613379"/>
                <a:ext cx="10651324" cy="1493838"/>
              </a:xfrm>
              <a:custGeom>
                <a:avLst/>
                <a:gdLst>
                  <a:gd name="connsiteX0" fmla="*/ 1743416 w 10651324"/>
                  <a:gd name="connsiteY0" fmla="*/ 0 h 1493838"/>
                  <a:gd name="connsiteX1" fmla="*/ 8907908 w 10651324"/>
                  <a:gd name="connsiteY1" fmla="*/ 0 h 1493838"/>
                  <a:gd name="connsiteX2" fmla="*/ 10651324 w 10651324"/>
                  <a:gd name="connsiteY2" fmla="*/ 1493838 h 1493838"/>
                  <a:gd name="connsiteX3" fmla="*/ 0 w 10651324"/>
                  <a:gd name="connsiteY3" fmla="*/ 1493838 h 1493838"/>
                  <a:gd name="connsiteX4" fmla="*/ 1743416 w 10651324"/>
                  <a:gd name="connsiteY4" fmla="*/ 0 h 1493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51324" h="1493838">
                    <a:moveTo>
                      <a:pt x="1743416" y="0"/>
                    </a:moveTo>
                    <a:lnTo>
                      <a:pt x="8907908" y="0"/>
                    </a:lnTo>
                    <a:lnTo>
                      <a:pt x="10651324" y="1493838"/>
                    </a:lnTo>
                    <a:lnTo>
                      <a:pt x="0" y="1493838"/>
                    </a:lnTo>
                    <a:lnTo>
                      <a:pt x="174341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72000" rIns="0" bIns="0" rtlCol="0" anchor="t" anchorCtr="0">
                <a:noAutofit/>
              </a:bodyPr>
              <a:lstStyle/>
              <a:p>
                <a:pPr algn="ctr"/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Values</a:t>
                </a:r>
                <a:endParaRPr lang="en-GB" sz="1800" b="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BE86121-5D2A-879F-9D24-F686EC618C26}"/>
                  </a:ext>
                </a:extLst>
              </p:cNvPr>
              <p:cNvGrpSpPr/>
              <p:nvPr userDrawn="1"/>
            </p:nvGrpSpPr>
            <p:grpSpPr>
              <a:xfrm>
                <a:off x="2268070" y="4937184"/>
                <a:ext cx="8061515" cy="1038166"/>
                <a:chOff x="2069004" y="4937184"/>
                <a:chExt cx="8061515" cy="1038166"/>
              </a:xfrm>
              <a:solidFill>
                <a:schemeClr val="bg1"/>
              </a:solidFill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AD6734D-65BA-6342-8E9A-A5EF2B6AF562}"/>
                    </a:ext>
                  </a:extLst>
                </p:cNvPr>
                <p:cNvSpPr/>
                <p:nvPr userDrawn="1"/>
              </p:nvSpPr>
              <p:spPr>
                <a:xfrm>
                  <a:off x="2069004" y="4937184"/>
                  <a:ext cx="1750125" cy="10381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GB" sz="1600" b="0" dirty="0">
                      <a:solidFill>
                        <a:schemeClr val="bg1"/>
                      </a:solidFill>
                    </a:rPr>
                    <a:t>Pragmatic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200" b="0" i="0" kern="12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We focus on solving the </a:t>
                  </a:r>
                  <a:br>
                    <a:rPr lang="en-GB" sz="1200" b="0" i="0" kern="12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</a:br>
                  <a:r>
                    <a:rPr lang="en-GB" sz="1200" b="0" i="0" kern="12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right problems, with the </a:t>
                  </a:r>
                  <a:br>
                    <a:rPr lang="en-GB" sz="1200" b="0" i="0" kern="12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</a:br>
                  <a:r>
                    <a:rPr lang="en-GB" sz="1200" b="0" i="0" kern="12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right people, so we can achieve more with less.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93F9D8D-0C3E-EFB0-61CF-FE0F761005A1}"/>
                    </a:ext>
                  </a:extLst>
                </p:cNvPr>
                <p:cNvSpPr/>
                <p:nvPr userDrawn="1"/>
              </p:nvSpPr>
              <p:spPr>
                <a:xfrm>
                  <a:off x="4119012" y="4937184"/>
                  <a:ext cx="1750125" cy="10381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GB" sz="1600" b="0" dirty="0">
                      <a:solidFill>
                        <a:schemeClr val="bg1"/>
                      </a:solidFill>
                    </a:rPr>
                    <a:t>Collaborative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GB" sz="1200" b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We build consensus </a:t>
                  </a:r>
                  <a:br>
                    <a:rPr lang="en-GB" sz="1200" b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GB" sz="1200" b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and momentum through </a:t>
                  </a:r>
                  <a:br>
                    <a:rPr lang="en-GB" sz="1200" b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GB" sz="1200" b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respect, empathy, and </a:t>
                  </a:r>
                  <a:br>
                    <a:rPr lang="en-GB" sz="1200" b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GB" sz="1200" b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honest feedback.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C79CEB4-1492-2EB4-2612-CBD3BDB2AA7E}"/>
                    </a:ext>
                  </a:extLst>
                </p:cNvPr>
                <p:cNvSpPr/>
                <p:nvPr userDrawn="1"/>
              </p:nvSpPr>
              <p:spPr>
                <a:xfrm>
                  <a:off x="6169020" y="4937184"/>
                  <a:ext cx="1830808" cy="10381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GB" sz="1600" b="0" dirty="0">
                      <a:solidFill>
                        <a:schemeClr val="bg1"/>
                      </a:solidFill>
                    </a:rPr>
                    <a:t>Driven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GB" sz="1200" b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We strive to make positive change and are always conscious of the impact </a:t>
                  </a:r>
                  <a:br>
                    <a:rPr lang="en-GB" sz="1200" b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GB" sz="1200" b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of our work.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FCEFEB0-5F77-35AB-2063-289EC0A1C163}"/>
                    </a:ext>
                  </a:extLst>
                </p:cNvPr>
                <p:cNvSpPr/>
                <p:nvPr userDrawn="1"/>
              </p:nvSpPr>
              <p:spPr>
                <a:xfrm>
                  <a:off x="8299712" y="4937184"/>
                  <a:ext cx="1830807" cy="10381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GB" sz="1600" b="0" dirty="0">
                      <a:solidFill>
                        <a:schemeClr val="bg1"/>
                      </a:solidFill>
                    </a:rPr>
                    <a:t>Humble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GB" sz="1200" b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We continuously </a:t>
                  </a:r>
                  <a:br>
                    <a:rPr lang="en-GB" sz="1200" b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GB" sz="1200" b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challenge our assumptions to deliver the outcomes that matter most.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80425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987D36-1C49-4207-ECC8-98D463E91FF2}"/>
              </a:ext>
            </a:extLst>
          </p:cNvPr>
          <p:cNvSpPr/>
          <p:nvPr userDrawn="1"/>
        </p:nvSpPr>
        <p:spPr>
          <a:xfrm>
            <a:off x="0" y="310"/>
            <a:ext cx="12192000" cy="6857690"/>
          </a:xfrm>
          <a:prstGeom prst="rect">
            <a:avLst/>
          </a:prstGeom>
          <a:gradFill flip="none" rotWithShape="1">
            <a:gsLst>
              <a:gs pos="100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F551FBD-DF92-9CD1-E0D3-724CBE82DDC4}"/>
              </a:ext>
            </a:extLst>
          </p:cNvPr>
          <p:cNvSpPr/>
          <p:nvPr userDrawn="1"/>
        </p:nvSpPr>
        <p:spPr>
          <a:xfrm rot="10800000" flipH="1">
            <a:off x="9854836" y="310"/>
            <a:ext cx="2337159" cy="4029587"/>
          </a:xfrm>
          <a:custGeom>
            <a:avLst/>
            <a:gdLst>
              <a:gd name="connsiteX0" fmla="*/ 0 w 2337159"/>
              <a:gd name="connsiteY0" fmla="*/ 4029587 h 4029587"/>
              <a:gd name="connsiteX1" fmla="*/ 2337159 w 2337159"/>
              <a:gd name="connsiteY1" fmla="*/ 4029587 h 4029587"/>
              <a:gd name="connsiteX2" fmla="*/ 2337159 w 2337159"/>
              <a:gd name="connsiteY2" fmla="*/ 0 h 40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7159" h="4029587">
                <a:moveTo>
                  <a:pt x="0" y="4029587"/>
                </a:moveTo>
                <a:lnTo>
                  <a:pt x="2337159" y="4029587"/>
                </a:lnTo>
                <a:lnTo>
                  <a:pt x="23371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62158D0-C392-8735-A4A7-49FA0736F14F}"/>
              </a:ext>
            </a:extLst>
          </p:cNvPr>
          <p:cNvSpPr/>
          <p:nvPr userDrawn="1"/>
        </p:nvSpPr>
        <p:spPr>
          <a:xfrm>
            <a:off x="9065297" y="2945112"/>
            <a:ext cx="3126698" cy="3912888"/>
          </a:xfrm>
          <a:custGeom>
            <a:avLst/>
            <a:gdLst>
              <a:gd name="connsiteX0" fmla="*/ 2269474 w 3126698"/>
              <a:gd name="connsiteY0" fmla="*/ 0 h 3912888"/>
              <a:gd name="connsiteX1" fmla="*/ 3126698 w 3126698"/>
              <a:gd name="connsiteY1" fmla="*/ 1477973 h 3912888"/>
              <a:gd name="connsiteX2" fmla="*/ 3126698 w 3126698"/>
              <a:gd name="connsiteY2" fmla="*/ 3912888 h 3912888"/>
              <a:gd name="connsiteX3" fmla="*/ 0 w 3126698"/>
              <a:gd name="connsiteY3" fmla="*/ 3912888 h 391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6698" h="3912888">
                <a:moveTo>
                  <a:pt x="2269474" y="0"/>
                </a:moveTo>
                <a:lnTo>
                  <a:pt x="3126698" y="1477973"/>
                </a:lnTo>
                <a:lnTo>
                  <a:pt x="3126698" y="3912888"/>
                </a:lnTo>
                <a:lnTo>
                  <a:pt x="0" y="39128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2745C-4473-5CBD-AD4C-8E08F7354859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1A20C-DCF9-A2AC-A92D-175777200DB5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C38C49-EF12-C1D1-6EE8-558EC196D3DC}"/>
              </a:ext>
            </a:extLst>
          </p:cNvPr>
          <p:cNvSpPr/>
          <p:nvPr userDrawn="1"/>
        </p:nvSpPr>
        <p:spPr>
          <a:xfrm>
            <a:off x="752473" y="2211687"/>
            <a:ext cx="1670216" cy="14668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GB" sz="2800" b="1" dirty="0">
                <a:solidFill>
                  <a:schemeClr val="bg1"/>
                </a:solidFill>
              </a:rPr>
              <a:t>Frame</a:t>
            </a:r>
          </a:p>
          <a:p>
            <a:pPr algn="l"/>
            <a:r>
              <a:rPr lang="en-GB" sz="1600" b="0" dirty="0">
                <a:solidFill>
                  <a:schemeClr val="bg1"/>
                </a:solidFill>
              </a:rPr>
              <a:t>Identify the </a:t>
            </a:r>
            <a:br>
              <a:rPr lang="en-GB" sz="1600" b="0" dirty="0">
                <a:solidFill>
                  <a:schemeClr val="bg1"/>
                </a:solidFill>
              </a:rPr>
            </a:br>
            <a:r>
              <a:rPr lang="en-GB" sz="1600" b="0" dirty="0">
                <a:solidFill>
                  <a:schemeClr val="bg1"/>
                </a:solidFill>
              </a:rPr>
              <a:t>core challenge and key stakeholders.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DEE7E6-A2B0-5AC3-2FB8-6F794F9DB021}"/>
              </a:ext>
            </a:extLst>
          </p:cNvPr>
          <p:cNvSpPr/>
          <p:nvPr userDrawn="1"/>
        </p:nvSpPr>
        <p:spPr>
          <a:xfrm>
            <a:off x="2752722" y="2211687"/>
            <a:ext cx="1670216" cy="14668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GB" sz="2800" b="1" dirty="0">
                <a:solidFill>
                  <a:schemeClr val="bg1"/>
                </a:solidFill>
              </a:rPr>
              <a:t>Discover</a:t>
            </a:r>
          </a:p>
          <a:p>
            <a:pPr algn="l"/>
            <a:r>
              <a:rPr lang="en-GB" sz="1600" b="0" dirty="0">
                <a:solidFill>
                  <a:schemeClr val="bg1"/>
                </a:solidFill>
              </a:rPr>
              <a:t>Explore the problem area </a:t>
            </a:r>
            <a:br>
              <a:rPr lang="en-GB" sz="1600" b="0" dirty="0">
                <a:solidFill>
                  <a:schemeClr val="bg1"/>
                </a:solidFill>
              </a:rPr>
            </a:br>
            <a:r>
              <a:rPr lang="en-GB" sz="1600" b="0" dirty="0">
                <a:solidFill>
                  <a:schemeClr val="bg1"/>
                </a:solidFill>
              </a:rPr>
              <a:t>and the people </a:t>
            </a:r>
            <a:br>
              <a:rPr lang="en-GB" sz="1600" b="0" dirty="0">
                <a:solidFill>
                  <a:schemeClr val="bg1"/>
                </a:solidFill>
              </a:rPr>
            </a:br>
            <a:r>
              <a:rPr lang="en-GB" sz="1600" b="0" dirty="0">
                <a:solidFill>
                  <a:schemeClr val="bg1"/>
                </a:solidFill>
              </a:rPr>
              <a:t>it impacts.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2D79BC-DE04-8987-61F3-E245773B9242}"/>
              </a:ext>
            </a:extLst>
          </p:cNvPr>
          <p:cNvSpPr/>
          <p:nvPr userDrawn="1"/>
        </p:nvSpPr>
        <p:spPr>
          <a:xfrm>
            <a:off x="4762497" y="2211687"/>
            <a:ext cx="1670216" cy="14668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GB" sz="2800" b="1" dirty="0">
                <a:solidFill>
                  <a:schemeClr val="bg1"/>
                </a:solidFill>
              </a:rPr>
              <a:t>Define</a:t>
            </a:r>
          </a:p>
          <a:p>
            <a:pPr algn="l"/>
            <a:r>
              <a:rPr lang="en-GB" sz="1600" b="0" dirty="0">
                <a:solidFill>
                  <a:schemeClr val="bg1"/>
                </a:solidFill>
              </a:rPr>
              <a:t>Prioritise needs and identify potential solutions.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3E2E20-1621-3C80-95D8-7854E6285BA2}"/>
              </a:ext>
            </a:extLst>
          </p:cNvPr>
          <p:cNvSpPr/>
          <p:nvPr userDrawn="1"/>
        </p:nvSpPr>
        <p:spPr>
          <a:xfrm>
            <a:off x="6761159" y="2211687"/>
            <a:ext cx="1670216" cy="14668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GB" sz="2800" b="1" dirty="0">
                <a:solidFill>
                  <a:schemeClr val="bg1"/>
                </a:solidFill>
              </a:rPr>
              <a:t>Generate</a:t>
            </a:r>
          </a:p>
          <a:p>
            <a:pPr algn="l"/>
            <a:r>
              <a:rPr lang="en-GB" sz="1600" b="0" dirty="0">
                <a:solidFill>
                  <a:schemeClr val="bg1"/>
                </a:solidFill>
              </a:rPr>
              <a:t>Develop </a:t>
            </a:r>
            <a:br>
              <a:rPr lang="en-GB" sz="1600" b="0" dirty="0">
                <a:solidFill>
                  <a:schemeClr val="bg1"/>
                </a:solidFill>
              </a:rPr>
            </a:br>
            <a:r>
              <a:rPr lang="en-GB" sz="1600" b="0" dirty="0">
                <a:solidFill>
                  <a:schemeClr val="bg1"/>
                </a:solidFill>
              </a:rPr>
              <a:t>concepts and </a:t>
            </a:r>
            <a:br>
              <a:rPr lang="en-GB" sz="1600" b="0" dirty="0">
                <a:solidFill>
                  <a:schemeClr val="bg1"/>
                </a:solidFill>
              </a:rPr>
            </a:br>
            <a:r>
              <a:rPr lang="en-GB" sz="1600" b="0" dirty="0">
                <a:solidFill>
                  <a:schemeClr val="bg1"/>
                </a:solidFill>
              </a:rPr>
              <a:t>test proposed solutions.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787670-8F2E-B60E-37A7-90863E820988}"/>
              </a:ext>
            </a:extLst>
          </p:cNvPr>
          <p:cNvSpPr/>
          <p:nvPr userDrawn="1"/>
        </p:nvSpPr>
        <p:spPr>
          <a:xfrm>
            <a:off x="8766175" y="2211687"/>
            <a:ext cx="1670216" cy="14668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GB" sz="2800" b="1" dirty="0">
                <a:solidFill>
                  <a:schemeClr val="bg1"/>
                </a:solidFill>
              </a:rPr>
              <a:t>Deliver</a:t>
            </a:r>
          </a:p>
          <a:p>
            <a:pPr algn="l"/>
            <a:r>
              <a:rPr lang="en-GB" sz="1600" b="0" dirty="0">
                <a:solidFill>
                  <a:schemeClr val="bg1"/>
                </a:solidFill>
              </a:rPr>
              <a:t>Provide the solution and ongoing support required.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059F4B76-3010-26E9-D445-8B40BAF89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our approach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862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32639-24F6-5697-46F9-540D595C54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204AB-891B-E607-FF65-0439DCA60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E0E8BAE9-654F-3D07-29AA-666BF36FCBE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55650" y="2868723"/>
            <a:ext cx="2001838" cy="5590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[Text to support]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234E27B6-429D-E762-4C98-65E01557138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55650" y="2101144"/>
            <a:ext cx="2001838" cy="676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[000000]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FB84B65-B169-21C0-55E8-F67E653484A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61999" y="1427163"/>
            <a:ext cx="10674349" cy="33584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 by the numbers supporting text</a:t>
            </a:r>
            <a:endParaRPr lang="en-GB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F9A50965-7239-6BF8-AFB1-CE7DA59C789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424238" y="2868723"/>
            <a:ext cx="2001838" cy="5590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[Text to support]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91FE69F-FD0F-BD81-7B07-2C80DFD8E59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424238" y="2101144"/>
            <a:ext cx="2001838" cy="676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[000000]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8D99A6-4326-365D-D368-54CF608B83E1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110287" y="2868723"/>
            <a:ext cx="2001838" cy="5590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[Text to support]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FE3B2FDF-B898-574E-38CC-D2E72240947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10287" y="2101144"/>
            <a:ext cx="2001838" cy="676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[000000]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FA404CE6-AA0B-F8A1-8BF6-DB06572C99FD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766175" y="2868723"/>
            <a:ext cx="2001838" cy="5590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[Text to support]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095367D8-CB8A-E16C-F375-3B424E24B1DC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766175" y="2101144"/>
            <a:ext cx="2001838" cy="676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[000000]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EE99295-5C47-393A-E485-3942C0FFEAC5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55650" y="4871205"/>
            <a:ext cx="2001838" cy="5590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[Text to support]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3528664-0FB7-DA8A-12F2-39EE8B5A7AD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55650" y="4103626"/>
            <a:ext cx="2001838" cy="676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[000000]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D2B103D4-0DC3-D360-BC34-C2A1CBEC96BD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24238" y="4871205"/>
            <a:ext cx="2001838" cy="5590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[Text to support]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64C527C1-63EF-6B0B-251D-8F134C5C894C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424238" y="4103626"/>
            <a:ext cx="2001838" cy="676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[000000]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9B12477D-4ACF-4638-3698-971836C2036D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110287" y="4871205"/>
            <a:ext cx="2001838" cy="5590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[Text to support]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B403C5A4-1B95-2D0B-2625-1CA993D2E9A7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110287" y="4103626"/>
            <a:ext cx="2001838" cy="676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[000000]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B72B5063-939A-B32A-017B-B969A3A1D1EB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766175" y="4871205"/>
            <a:ext cx="2001838" cy="5590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[Text to support]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1BC9B028-0F66-3AB1-2380-5E35EBA4B090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766175" y="4103626"/>
            <a:ext cx="2001838" cy="676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[000000]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82A563-CF7F-488F-36E0-4DC14A769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by the numbers…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524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79AE-1AD2-1985-56ED-D017CBCA0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sectors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4DFB29-4B3A-A357-A593-694CC5D74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01D29-C19E-30DA-B125-9F46F7E3F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2D7472-0C27-36F4-9DD3-099EF019E77D}"/>
              </a:ext>
            </a:extLst>
          </p:cNvPr>
          <p:cNvSpPr/>
          <p:nvPr userDrawn="1"/>
        </p:nvSpPr>
        <p:spPr>
          <a:xfrm>
            <a:off x="774276" y="2340497"/>
            <a:ext cx="1983212" cy="40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Finance</a:t>
            </a:r>
          </a:p>
        </p:txBody>
      </p:sp>
      <p:pic>
        <p:nvPicPr>
          <p:cNvPr id="5" name="Picture Placeholder 30" descr="Upward trend">
            <a:extLst>
              <a:ext uri="{FF2B5EF4-FFF2-40B4-BE49-F238E27FC236}">
                <a16:creationId xmlns:a16="http://schemas.microsoft.com/office/drawing/2014/main" id="{88C22741-77E4-6826-3A89-35D7FF8C77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18221" y="1449388"/>
            <a:ext cx="695322" cy="695322"/>
          </a:xfrm>
          <a:prstGeom prst="rect">
            <a:avLst/>
          </a:prstGeom>
        </p:spPr>
      </p:pic>
      <p:pic>
        <p:nvPicPr>
          <p:cNvPr id="6" name="Picture Placeholder 30" descr="Wind Turbines">
            <a:extLst>
              <a:ext uri="{FF2B5EF4-FFF2-40B4-BE49-F238E27FC236}">
                <a16:creationId xmlns:a16="http://schemas.microsoft.com/office/drawing/2014/main" id="{C2B9331E-6252-7432-B03C-248C885905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11174" y="1449388"/>
            <a:ext cx="695324" cy="695322"/>
          </a:xfrm>
          <a:prstGeom prst="rect">
            <a:avLst/>
          </a:prstGeom>
        </p:spPr>
      </p:pic>
      <p:pic>
        <p:nvPicPr>
          <p:cNvPr id="7" name="Picture Placeholder 32" descr="Train">
            <a:extLst>
              <a:ext uri="{FF2B5EF4-FFF2-40B4-BE49-F238E27FC236}">
                <a16:creationId xmlns:a16="http://schemas.microsoft.com/office/drawing/2014/main" id="{442DFCFF-61F1-04FF-4956-D4DB886FC1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04129" y="1449388"/>
            <a:ext cx="695322" cy="695322"/>
          </a:xfrm>
          <a:prstGeom prst="rect">
            <a:avLst/>
          </a:prstGeom>
        </p:spPr>
      </p:pic>
      <p:pic>
        <p:nvPicPr>
          <p:cNvPr id="8" name="Picture Placeholder 34" descr="Heart with pulse">
            <a:extLst>
              <a:ext uri="{FF2B5EF4-FFF2-40B4-BE49-F238E27FC236}">
                <a16:creationId xmlns:a16="http://schemas.microsoft.com/office/drawing/2014/main" id="{E3AF3615-A603-F8CA-15EF-8D9EB8C0CCF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097082" y="1449388"/>
            <a:ext cx="695322" cy="6953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E829E5A-FE8E-6193-094B-B209D0234E58}"/>
              </a:ext>
            </a:extLst>
          </p:cNvPr>
          <p:cNvSpPr/>
          <p:nvPr userDrawn="1"/>
        </p:nvSpPr>
        <p:spPr>
          <a:xfrm>
            <a:off x="3667230" y="2224527"/>
            <a:ext cx="1983212" cy="40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Utilities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1F2B88-0F02-8E1F-593B-4696E81861F5}"/>
              </a:ext>
            </a:extLst>
          </p:cNvPr>
          <p:cNvSpPr/>
          <p:nvPr userDrawn="1"/>
        </p:nvSpPr>
        <p:spPr>
          <a:xfrm>
            <a:off x="6560184" y="2224527"/>
            <a:ext cx="1983212" cy="40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8533BC-E271-3ACB-F798-0B07077CA71C}"/>
              </a:ext>
            </a:extLst>
          </p:cNvPr>
          <p:cNvSpPr/>
          <p:nvPr userDrawn="1"/>
        </p:nvSpPr>
        <p:spPr>
          <a:xfrm>
            <a:off x="9453137" y="2224527"/>
            <a:ext cx="1983212" cy="40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Health</a:t>
            </a:r>
          </a:p>
        </p:txBody>
      </p:sp>
      <p:pic>
        <p:nvPicPr>
          <p:cNvPr id="9" name="Picture Placeholder 36" descr="Ecommerce">
            <a:extLst>
              <a:ext uri="{FF2B5EF4-FFF2-40B4-BE49-F238E27FC236}">
                <a16:creationId xmlns:a16="http://schemas.microsoft.com/office/drawing/2014/main" id="{B59759D4-F505-B998-FBA2-B2349AF384B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18221" y="3158324"/>
            <a:ext cx="695322" cy="695322"/>
          </a:xfrm>
          <a:prstGeom prst="rect">
            <a:avLst/>
          </a:prstGeom>
        </p:spPr>
      </p:pic>
      <p:pic>
        <p:nvPicPr>
          <p:cNvPr id="10" name="Picture Placeholder 38" descr="Bank">
            <a:extLst>
              <a:ext uri="{FF2B5EF4-FFF2-40B4-BE49-F238E27FC236}">
                <a16:creationId xmlns:a16="http://schemas.microsoft.com/office/drawing/2014/main" id="{63E04E3F-40AF-17AB-8DF2-EE8ADDCDF8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311175" y="3158324"/>
            <a:ext cx="695322" cy="695322"/>
          </a:xfrm>
          <a:prstGeom prst="rect">
            <a:avLst/>
          </a:prstGeom>
        </p:spPr>
      </p:pic>
      <p:pic>
        <p:nvPicPr>
          <p:cNvPr id="11" name="Picture Placeholder 40" descr="Neighborhood">
            <a:extLst>
              <a:ext uri="{FF2B5EF4-FFF2-40B4-BE49-F238E27FC236}">
                <a16:creationId xmlns:a16="http://schemas.microsoft.com/office/drawing/2014/main" id="{E84DB51B-D92D-BB66-AA9A-B629E40DFF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04129" y="3158324"/>
            <a:ext cx="695322" cy="695322"/>
          </a:xfrm>
          <a:prstGeom prst="rect">
            <a:avLst/>
          </a:prstGeom>
        </p:spPr>
      </p:pic>
      <p:pic>
        <p:nvPicPr>
          <p:cNvPr id="12" name="Picture Placeholder 42" descr="Travel">
            <a:extLst>
              <a:ext uri="{FF2B5EF4-FFF2-40B4-BE49-F238E27FC236}">
                <a16:creationId xmlns:a16="http://schemas.microsoft.com/office/drawing/2014/main" id="{4314EE80-1CCA-E959-A507-A327D17592F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097082" y="3158324"/>
            <a:ext cx="695322" cy="69532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91504B-4712-2B5C-93A4-5DEAC8056F07}"/>
              </a:ext>
            </a:extLst>
          </p:cNvPr>
          <p:cNvSpPr/>
          <p:nvPr userDrawn="1"/>
        </p:nvSpPr>
        <p:spPr>
          <a:xfrm>
            <a:off x="3667230" y="4013296"/>
            <a:ext cx="1983212" cy="40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National government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CE916D-8830-6A6A-2337-D7241ACB11CD}"/>
              </a:ext>
            </a:extLst>
          </p:cNvPr>
          <p:cNvSpPr/>
          <p:nvPr userDrawn="1"/>
        </p:nvSpPr>
        <p:spPr>
          <a:xfrm>
            <a:off x="6560184" y="4013296"/>
            <a:ext cx="1983212" cy="40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Local government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7525B8-DC84-26DD-2774-D1E3D54EF491}"/>
              </a:ext>
            </a:extLst>
          </p:cNvPr>
          <p:cNvSpPr/>
          <p:nvPr userDrawn="1"/>
        </p:nvSpPr>
        <p:spPr>
          <a:xfrm>
            <a:off x="9453137" y="4013296"/>
            <a:ext cx="1983212" cy="40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Travel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D33A7C-657E-503E-1598-F0D4A9185D03}"/>
              </a:ext>
            </a:extLst>
          </p:cNvPr>
          <p:cNvSpPr/>
          <p:nvPr userDrawn="1"/>
        </p:nvSpPr>
        <p:spPr>
          <a:xfrm>
            <a:off x="774276" y="4013296"/>
            <a:ext cx="1983212" cy="40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Retail</a:t>
            </a:r>
          </a:p>
        </p:txBody>
      </p:sp>
      <p:pic>
        <p:nvPicPr>
          <p:cNvPr id="13" name="Picture Placeholder 44" descr="Hurdle">
            <a:extLst>
              <a:ext uri="{FF2B5EF4-FFF2-40B4-BE49-F238E27FC236}">
                <a16:creationId xmlns:a16="http://schemas.microsoft.com/office/drawing/2014/main" id="{E45DB040-9498-A3B1-ECCD-029A6D85194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418221" y="4831122"/>
            <a:ext cx="695322" cy="695322"/>
          </a:xfrm>
          <a:prstGeom prst="rect">
            <a:avLst/>
          </a:prstGeom>
        </p:spPr>
      </p:pic>
      <p:pic>
        <p:nvPicPr>
          <p:cNvPr id="14" name="Picture Placeholder 46" descr="Remote learning language">
            <a:extLst>
              <a:ext uri="{FF2B5EF4-FFF2-40B4-BE49-F238E27FC236}">
                <a16:creationId xmlns:a16="http://schemas.microsoft.com/office/drawing/2014/main" id="{D0873C92-28EC-E7F1-0E76-F2E24C11ABD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311175" y="4831122"/>
            <a:ext cx="695322" cy="695322"/>
          </a:xfrm>
          <a:prstGeom prst="rect">
            <a:avLst/>
          </a:prstGeom>
        </p:spPr>
      </p:pic>
      <p:pic>
        <p:nvPicPr>
          <p:cNvPr id="15" name="Picture Placeholder 48" descr="Drama">
            <a:extLst>
              <a:ext uri="{FF2B5EF4-FFF2-40B4-BE49-F238E27FC236}">
                <a16:creationId xmlns:a16="http://schemas.microsoft.com/office/drawing/2014/main" id="{16010D4A-E1D2-186E-A670-4C42AB48380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204129" y="4831122"/>
            <a:ext cx="695322" cy="695322"/>
          </a:xfrm>
          <a:prstGeom prst="rect">
            <a:avLst/>
          </a:prstGeom>
        </p:spPr>
      </p:pic>
      <p:pic>
        <p:nvPicPr>
          <p:cNvPr id="16" name="Picture Placeholder 50" descr="Video camera">
            <a:extLst>
              <a:ext uri="{FF2B5EF4-FFF2-40B4-BE49-F238E27FC236}">
                <a16:creationId xmlns:a16="http://schemas.microsoft.com/office/drawing/2014/main" id="{E0AC2FF4-93FD-6F13-C56C-24C0AF8D2705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0097082" y="4831122"/>
            <a:ext cx="695322" cy="69532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6C02184-B8B3-4841-AE4D-7FE2B003D8C6}"/>
              </a:ext>
            </a:extLst>
          </p:cNvPr>
          <p:cNvSpPr/>
          <p:nvPr userDrawn="1"/>
        </p:nvSpPr>
        <p:spPr>
          <a:xfrm>
            <a:off x="3667230" y="5692938"/>
            <a:ext cx="1983212" cy="40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CC4A80-196D-010D-6405-4F088CEB474C}"/>
              </a:ext>
            </a:extLst>
          </p:cNvPr>
          <p:cNvSpPr/>
          <p:nvPr userDrawn="1"/>
        </p:nvSpPr>
        <p:spPr>
          <a:xfrm>
            <a:off x="6560184" y="5692938"/>
            <a:ext cx="1983212" cy="40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Culture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85B6C7-5D26-FB12-AC39-FA84C682B957}"/>
              </a:ext>
            </a:extLst>
          </p:cNvPr>
          <p:cNvSpPr/>
          <p:nvPr userDrawn="1"/>
        </p:nvSpPr>
        <p:spPr>
          <a:xfrm>
            <a:off x="9453137" y="5692938"/>
            <a:ext cx="1983212" cy="40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Media and Events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EDD9E2-96ED-F1E3-32E3-05B2D8656725}"/>
              </a:ext>
            </a:extLst>
          </p:cNvPr>
          <p:cNvSpPr/>
          <p:nvPr userDrawn="1"/>
        </p:nvSpPr>
        <p:spPr>
          <a:xfrm>
            <a:off x="774276" y="5692938"/>
            <a:ext cx="1983212" cy="40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Sport</a:t>
            </a:r>
          </a:p>
        </p:txBody>
      </p:sp>
    </p:spTree>
    <p:extLst>
      <p:ext uri="{BB962C8B-B14F-4D97-AF65-F5344CB8AC3E}">
        <p14:creationId xmlns:p14="http://schemas.microsoft.com/office/powerpoint/2010/main" val="3695635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re 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E89A-DEE5-9086-91F1-BE5D5CC00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our core skills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0B85E-C9F3-4BA5-36C8-BF99F6A224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FB5AC-CB53-F7AA-09D8-25DE5781B5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F2268-377B-77B0-E357-C2F313031402}"/>
              </a:ext>
            </a:extLst>
          </p:cNvPr>
          <p:cNvSpPr/>
          <p:nvPr userDrawn="1"/>
        </p:nvSpPr>
        <p:spPr>
          <a:xfrm>
            <a:off x="4401031" y="2031647"/>
            <a:ext cx="1525586" cy="1525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Facilitation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74059D-F292-A8F2-B33A-208BC0DDC7D3}"/>
              </a:ext>
            </a:extLst>
          </p:cNvPr>
          <p:cNvSpPr/>
          <p:nvPr userDrawn="1"/>
        </p:nvSpPr>
        <p:spPr>
          <a:xfrm>
            <a:off x="6261417" y="2025752"/>
            <a:ext cx="1525586" cy="15255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495500-7135-FD1E-3952-3C88099C52EE}"/>
              </a:ext>
            </a:extLst>
          </p:cNvPr>
          <p:cNvSpPr/>
          <p:nvPr userDrawn="1"/>
        </p:nvSpPr>
        <p:spPr>
          <a:xfrm>
            <a:off x="4401031" y="3891541"/>
            <a:ext cx="1525586" cy="1525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E5EBCC-F776-7BF2-CDE6-F5307AC744B6}"/>
              </a:ext>
            </a:extLst>
          </p:cNvPr>
          <p:cNvSpPr/>
          <p:nvPr userDrawn="1"/>
        </p:nvSpPr>
        <p:spPr>
          <a:xfrm>
            <a:off x="6261417" y="3886990"/>
            <a:ext cx="1525586" cy="1525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Design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3A62ECBB-463C-CFF9-7EA6-7302DD873D96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3723022" y="575670"/>
            <a:ext cx="17844" cy="2897074"/>
          </a:xfrm>
          <a:prstGeom prst="bentConnector3">
            <a:avLst>
              <a:gd name="adj1" fmla="val 2276631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BE136B2-C741-C124-FB20-08DD33176A64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3723022" y="3975160"/>
            <a:ext cx="17844" cy="2897074"/>
          </a:xfrm>
          <a:prstGeom prst="bentConnector3">
            <a:avLst>
              <a:gd name="adj1" fmla="val 2276631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0EEB0E03-2E19-8B7C-9A0B-575C952E734D}"/>
              </a:ext>
            </a:extLst>
          </p:cNvPr>
          <p:cNvCxnSpPr>
            <a:cxnSpLocks/>
          </p:cNvCxnSpPr>
          <p:nvPr userDrawn="1"/>
        </p:nvCxnSpPr>
        <p:spPr>
          <a:xfrm rot="16200000" flipH="1">
            <a:off x="8436265" y="3975160"/>
            <a:ext cx="17844" cy="2897074"/>
          </a:xfrm>
          <a:prstGeom prst="bentConnector3">
            <a:avLst>
              <a:gd name="adj1" fmla="val 2276631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40266E-64FA-B918-598A-A954F3ED4216}"/>
              </a:ext>
            </a:extLst>
          </p:cNvPr>
          <p:cNvCxnSpPr>
            <a:cxnSpLocks/>
          </p:cNvCxnSpPr>
          <p:nvPr userDrawn="1"/>
        </p:nvCxnSpPr>
        <p:spPr>
          <a:xfrm>
            <a:off x="5775647" y="2788545"/>
            <a:ext cx="669190" cy="0"/>
          </a:xfrm>
          <a:prstGeom prst="line">
            <a:avLst/>
          </a:prstGeom>
          <a:ln w="25400">
            <a:solidFill>
              <a:srgbClr val="D9D9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7F5B1640-E8A1-A1E1-19C4-6026E1DDA6A0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8436265" y="575669"/>
            <a:ext cx="17844" cy="2897074"/>
          </a:xfrm>
          <a:prstGeom prst="bentConnector3">
            <a:avLst>
              <a:gd name="adj1" fmla="val 2276631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3BA6E8-6145-76A5-EA79-3AD83F720949}"/>
              </a:ext>
            </a:extLst>
          </p:cNvPr>
          <p:cNvCxnSpPr>
            <a:cxnSpLocks/>
          </p:cNvCxnSpPr>
          <p:nvPr userDrawn="1"/>
        </p:nvCxnSpPr>
        <p:spPr>
          <a:xfrm>
            <a:off x="5775647" y="4649783"/>
            <a:ext cx="669190" cy="0"/>
          </a:xfrm>
          <a:prstGeom prst="line">
            <a:avLst/>
          </a:prstGeom>
          <a:ln w="25400">
            <a:solidFill>
              <a:srgbClr val="D9D9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A14D26-FF35-DDF4-4EC1-56FE316ADCB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689615" y="3697283"/>
            <a:ext cx="669190" cy="0"/>
          </a:xfrm>
          <a:prstGeom prst="line">
            <a:avLst/>
          </a:prstGeom>
          <a:ln w="25400">
            <a:solidFill>
              <a:srgbClr val="D9D9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AC538E5-F985-986F-74E6-8CE4B90C6A7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829229" y="3697283"/>
            <a:ext cx="669190" cy="0"/>
          </a:xfrm>
          <a:prstGeom prst="line">
            <a:avLst/>
          </a:prstGeom>
          <a:ln w="25400">
            <a:solidFill>
              <a:srgbClr val="D9D9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8FDDD72-4B3C-3350-F156-BC3CD39EE3E0}"/>
              </a:ext>
            </a:extLst>
          </p:cNvPr>
          <p:cNvSpPr/>
          <p:nvPr userDrawn="1"/>
        </p:nvSpPr>
        <p:spPr>
          <a:xfrm>
            <a:off x="752476" y="2411188"/>
            <a:ext cx="3341688" cy="832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71450" lvl="0" indent="-171450" algn="l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Collaborative workshops</a:t>
            </a:r>
          </a:p>
          <a:p>
            <a:pPr marL="171450" lvl="0" indent="-171450" algn="l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Design thinking sprints</a:t>
            </a:r>
          </a:p>
          <a:p>
            <a:pPr marL="171450" lvl="0" indent="-171450" algn="l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Training and support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E839CC-E951-E85E-5CFE-03E8CCF2831F}"/>
              </a:ext>
            </a:extLst>
          </p:cNvPr>
          <p:cNvSpPr/>
          <p:nvPr userDrawn="1"/>
        </p:nvSpPr>
        <p:spPr>
          <a:xfrm>
            <a:off x="752476" y="2129378"/>
            <a:ext cx="3341688" cy="257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1" dirty="0">
                <a:solidFill>
                  <a:schemeClr val="tx1"/>
                </a:solidFill>
              </a:rPr>
              <a:t>Stimulate people to think differently.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DEAE3C-307F-BA68-0E31-E1133530F97F}"/>
              </a:ext>
            </a:extLst>
          </p:cNvPr>
          <p:cNvSpPr/>
          <p:nvPr userDrawn="1"/>
        </p:nvSpPr>
        <p:spPr>
          <a:xfrm>
            <a:off x="752476" y="4466980"/>
            <a:ext cx="3341688" cy="832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71450" lvl="0" indent="-171450" algn="l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Market and competitor analysis</a:t>
            </a:r>
          </a:p>
          <a:p>
            <a:pPr marL="171450" lvl="0" indent="-171450" algn="l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Product, service, and experience strategy</a:t>
            </a:r>
          </a:p>
          <a:p>
            <a:pPr marL="171450" lvl="0" indent="-171450" algn="l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Tactical plans and documentation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EC24C9-642A-FCBF-0B66-E4A106FA7A84}"/>
              </a:ext>
            </a:extLst>
          </p:cNvPr>
          <p:cNvSpPr/>
          <p:nvPr userDrawn="1"/>
        </p:nvSpPr>
        <p:spPr>
          <a:xfrm>
            <a:off x="752476" y="4185170"/>
            <a:ext cx="3341688" cy="257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1" dirty="0">
                <a:solidFill>
                  <a:schemeClr val="tx1"/>
                </a:solidFill>
              </a:rPr>
              <a:t>Defining valuable and profitable experiences.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AC4AC3-0960-ED0D-FA76-19D33A58B66F}"/>
              </a:ext>
            </a:extLst>
          </p:cNvPr>
          <p:cNvSpPr/>
          <p:nvPr userDrawn="1"/>
        </p:nvSpPr>
        <p:spPr>
          <a:xfrm>
            <a:off x="8096250" y="2411188"/>
            <a:ext cx="3341688" cy="832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71450" lvl="0" indent="-171450" algn="l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Qualitative and quantitative research</a:t>
            </a:r>
          </a:p>
          <a:p>
            <a:pPr marL="171450" lvl="0" indent="-171450" algn="l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Participant recruitment</a:t>
            </a:r>
          </a:p>
          <a:p>
            <a:pPr marL="171450" lvl="0" indent="-171450" algn="l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Research and testing facilities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283343-0166-7580-4E19-865A0E8C6241}"/>
              </a:ext>
            </a:extLst>
          </p:cNvPr>
          <p:cNvSpPr/>
          <p:nvPr userDrawn="1"/>
        </p:nvSpPr>
        <p:spPr>
          <a:xfrm>
            <a:off x="8096250" y="2129378"/>
            <a:ext cx="3341688" cy="257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1" dirty="0">
                <a:solidFill>
                  <a:schemeClr val="tx1"/>
                </a:solidFill>
              </a:rPr>
              <a:t>Asking the right people, the right questions.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809B8C-D881-5D2D-DB74-D356ED93CB06}"/>
              </a:ext>
            </a:extLst>
          </p:cNvPr>
          <p:cNvSpPr/>
          <p:nvPr userDrawn="1"/>
        </p:nvSpPr>
        <p:spPr>
          <a:xfrm>
            <a:off x="8096250" y="4466980"/>
            <a:ext cx="3341688" cy="832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71450" lvl="0" indent="-171450" algn="l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</a:rPr>
              <a:t>Information and content</a:t>
            </a:r>
          </a:p>
          <a:p>
            <a:pPr marL="171450" lvl="0" indent="-171450" algn="l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</a:rPr>
              <a:t>Interfaces and interactions</a:t>
            </a:r>
          </a:p>
          <a:p>
            <a:pPr marL="171450" lvl="0" indent="-171450" algn="l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</a:rPr>
              <a:t>Journeys and experiences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7281207-193E-E988-B9FE-4156167B4949}"/>
              </a:ext>
            </a:extLst>
          </p:cNvPr>
          <p:cNvSpPr/>
          <p:nvPr userDrawn="1"/>
        </p:nvSpPr>
        <p:spPr>
          <a:xfrm>
            <a:off x="8096250" y="4185170"/>
            <a:ext cx="3341688" cy="257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1" dirty="0">
                <a:solidFill>
                  <a:schemeClr val="tx1"/>
                </a:solidFill>
              </a:rPr>
              <a:t>Delivering the most value for the least effort.</a:t>
            </a:r>
          </a:p>
        </p:txBody>
      </p:sp>
    </p:spTree>
    <p:extLst>
      <p:ext uri="{BB962C8B-B14F-4D97-AF65-F5344CB8AC3E}">
        <p14:creationId xmlns:p14="http://schemas.microsoft.com/office/powerpoint/2010/main" val="1228582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pecialist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53804EFB-4D2D-9AA8-4D9B-8794434FC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8481" y="1423988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Insert service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61EDC-CFCD-9DFA-966D-CA35E44E0D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our specialist services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763AE-6965-6649-E967-D3AE848758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E1FE5-9E76-6A1F-1777-D7584615DB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6A5E4AC-14CA-5E50-E562-DCCFA878425E}"/>
              </a:ext>
            </a:extLst>
          </p:cNvPr>
          <p:cNvSpPr/>
          <p:nvPr userDrawn="1"/>
        </p:nvSpPr>
        <p:spPr>
          <a:xfrm>
            <a:off x="752232" y="1423988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 Placeholder 78">
            <a:extLst>
              <a:ext uri="{FF2B5EF4-FFF2-40B4-BE49-F238E27FC236}">
                <a16:creationId xmlns:a16="http://schemas.microsoft.com/office/drawing/2014/main" id="{815DC37B-E473-1CE7-8641-E12D987498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5325" y="1423988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Insert service title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139027C-052D-FB7F-2DDE-3416F5C65B47}"/>
              </a:ext>
            </a:extLst>
          </p:cNvPr>
          <p:cNvSpPr/>
          <p:nvPr userDrawn="1"/>
        </p:nvSpPr>
        <p:spPr>
          <a:xfrm>
            <a:off x="4429076" y="1423988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 Placeholder 78">
            <a:extLst>
              <a:ext uri="{FF2B5EF4-FFF2-40B4-BE49-F238E27FC236}">
                <a16:creationId xmlns:a16="http://schemas.microsoft.com/office/drawing/2014/main" id="{A87936FF-4FF7-217E-827B-EBDF77AA95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5334" y="1423988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Insert service title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38CEBC0-7C35-9544-D874-CCA2806E7109}"/>
              </a:ext>
            </a:extLst>
          </p:cNvPr>
          <p:cNvSpPr/>
          <p:nvPr userDrawn="1"/>
        </p:nvSpPr>
        <p:spPr>
          <a:xfrm>
            <a:off x="8099085" y="1423988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 Placeholder 78">
            <a:extLst>
              <a:ext uri="{FF2B5EF4-FFF2-40B4-BE49-F238E27FC236}">
                <a16:creationId xmlns:a16="http://schemas.microsoft.com/office/drawing/2014/main" id="{6CD0C9C5-140A-0912-D008-F2EBAC8EEA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481" y="2686077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Insert service title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F7169DC-69D0-0D6E-021F-786BBBD55BBE}"/>
              </a:ext>
            </a:extLst>
          </p:cNvPr>
          <p:cNvSpPr/>
          <p:nvPr userDrawn="1"/>
        </p:nvSpPr>
        <p:spPr>
          <a:xfrm>
            <a:off x="752232" y="2686077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Text Placeholder 78">
            <a:extLst>
              <a:ext uri="{FF2B5EF4-FFF2-40B4-BE49-F238E27FC236}">
                <a16:creationId xmlns:a16="http://schemas.microsoft.com/office/drawing/2014/main" id="{047C8D4C-E415-1948-BE61-7AF84038F7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481" y="3948166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Insert service title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A135C6B-2998-654D-3EFC-E5B86510F527}"/>
              </a:ext>
            </a:extLst>
          </p:cNvPr>
          <p:cNvSpPr/>
          <p:nvPr userDrawn="1"/>
        </p:nvSpPr>
        <p:spPr>
          <a:xfrm>
            <a:off x="752232" y="3948166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 Placeholder 78">
            <a:extLst>
              <a:ext uri="{FF2B5EF4-FFF2-40B4-BE49-F238E27FC236}">
                <a16:creationId xmlns:a16="http://schemas.microsoft.com/office/drawing/2014/main" id="{1463189C-AF69-4979-B4BD-ABB8A36CBB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8481" y="5210255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Insert service title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A5F98F6-C817-FDB6-5D29-39EBBCD9830F}"/>
              </a:ext>
            </a:extLst>
          </p:cNvPr>
          <p:cNvSpPr/>
          <p:nvPr userDrawn="1"/>
        </p:nvSpPr>
        <p:spPr>
          <a:xfrm>
            <a:off x="752232" y="5210255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 Placeholder 78">
            <a:extLst>
              <a:ext uri="{FF2B5EF4-FFF2-40B4-BE49-F238E27FC236}">
                <a16:creationId xmlns:a16="http://schemas.microsoft.com/office/drawing/2014/main" id="{FDB8F5C3-1B2B-8F70-8811-EF3216C28C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5325" y="2686077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Insert service title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164BD0C-5CD9-DC0F-08B5-BF34E46B9BA3}"/>
              </a:ext>
            </a:extLst>
          </p:cNvPr>
          <p:cNvSpPr/>
          <p:nvPr userDrawn="1"/>
        </p:nvSpPr>
        <p:spPr>
          <a:xfrm>
            <a:off x="4429076" y="2686077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 Placeholder 78">
            <a:extLst>
              <a:ext uri="{FF2B5EF4-FFF2-40B4-BE49-F238E27FC236}">
                <a16:creationId xmlns:a16="http://schemas.microsoft.com/office/drawing/2014/main" id="{74556309-BD3A-6845-8C52-5AA228F29E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5325" y="3948166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Insert service title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F0A4BE5-1534-E905-F8C0-EF4250BCA93F}"/>
              </a:ext>
            </a:extLst>
          </p:cNvPr>
          <p:cNvSpPr/>
          <p:nvPr userDrawn="1"/>
        </p:nvSpPr>
        <p:spPr>
          <a:xfrm>
            <a:off x="4429076" y="3948166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 Placeholder 78">
            <a:extLst>
              <a:ext uri="{FF2B5EF4-FFF2-40B4-BE49-F238E27FC236}">
                <a16:creationId xmlns:a16="http://schemas.microsoft.com/office/drawing/2014/main" id="{4D43A404-4EA1-667E-0E2E-7CF3426A16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05325" y="5210255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Insert service title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7D71532-F1AC-C300-FE72-4764820E797A}"/>
              </a:ext>
            </a:extLst>
          </p:cNvPr>
          <p:cNvSpPr/>
          <p:nvPr userDrawn="1"/>
        </p:nvSpPr>
        <p:spPr>
          <a:xfrm>
            <a:off x="4429076" y="5210255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 Placeholder 78">
            <a:extLst>
              <a:ext uri="{FF2B5EF4-FFF2-40B4-BE49-F238E27FC236}">
                <a16:creationId xmlns:a16="http://schemas.microsoft.com/office/drawing/2014/main" id="{5E93D3C7-7F7D-8939-68B7-850B9CC0CF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5334" y="2686077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Insert service title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9479E09-550A-D138-E431-C5BE0E2F3057}"/>
              </a:ext>
            </a:extLst>
          </p:cNvPr>
          <p:cNvSpPr/>
          <p:nvPr userDrawn="1"/>
        </p:nvSpPr>
        <p:spPr>
          <a:xfrm>
            <a:off x="8099085" y="2686077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 Placeholder 78">
            <a:extLst>
              <a:ext uri="{FF2B5EF4-FFF2-40B4-BE49-F238E27FC236}">
                <a16:creationId xmlns:a16="http://schemas.microsoft.com/office/drawing/2014/main" id="{4005E322-46C0-D8BD-37F2-68E62DA6C0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75334" y="3948166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Insert service title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99D488C-DED3-5546-1729-BA0B168EC371}"/>
              </a:ext>
            </a:extLst>
          </p:cNvPr>
          <p:cNvSpPr/>
          <p:nvPr userDrawn="1"/>
        </p:nvSpPr>
        <p:spPr>
          <a:xfrm>
            <a:off x="8099085" y="3948166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 Placeholder 78">
            <a:extLst>
              <a:ext uri="{FF2B5EF4-FFF2-40B4-BE49-F238E27FC236}">
                <a16:creationId xmlns:a16="http://schemas.microsoft.com/office/drawing/2014/main" id="{7D43AD12-1F0C-81FB-C0C3-B77F53F5F8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75334" y="5210255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Insert service title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C55DCC5-FD8B-DFE1-EAE8-6177286486F5}"/>
              </a:ext>
            </a:extLst>
          </p:cNvPr>
          <p:cNvSpPr/>
          <p:nvPr userDrawn="1"/>
        </p:nvSpPr>
        <p:spPr>
          <a:xfrm>
            <a:off x="8099085" y="5210255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8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Subjec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78D1AD-D9D3-6DA3-14A8-77B039336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22593"/>
            <a:ext cx="3332163" cy="3705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97EF2E-3D07-8DBE-5F54-AAB470F5868C}"/>
              </a:ext>
            </a:extLst>
          </p:cNvPr>
          <p:cNvSpPr/>
          <p:nvPr userDrawn="1"/>
        </p:nvSpPr>
        <p:spPr>
          <a:xfrm>
            <a:off x="-3" y="1427163"/>
            <a:ext cx="12192000" cy="5430837"/>
          </a:xfrm>
          <a:prstGeom prst="rect">
            <a:avLst/>
          </a:prstGeom>
          <a:gradFill>
            <a:gsLst>
              <a:gs pos="100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56DC54-3690-9FB4-3A44-AF0056E4A797}"/>
              </a:ext>
            </a:extLst>
          </p:cNvPr>
          <p:cNvGrpSpPr/>
          <p:nvPr userDrawn="1"/>
        </p:nvGrpSpPr>
        <p:grpSpPr>
          <a:xfrm>
            <a:off x="8010526" y="1426950"/>
            <a:ext cx="4181472" cy="5431051"/>
            <a:chOff x="10110232" y="4154124"/>
            <a:chExt cx="2081768" cy="2703877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6C0C99E2-C02E-7FD7-BFDC-955657B91242}"/>
                </a:ext>
              </a:extLst>
            </p:cNvPr>
            <p:cNvSpPr/>
            <p:nvPr userDrawn="1"/>
          </p:nvSpPr>
          <p:spPr>
            <a:xfrm rot="10800000">
              <a:off x="10110232" y="4154124"/>
              <a:ext cx="1984376" cy="171066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CD1DC6D-8102-D900-45C8-B025A068F38F}"/>
                </a:ext>
              </a:extLst>
            </p:cNvPr>
            <p:cNvSpPr/>
            <p:nvPr userDrawn="1"/>
          </p:nvSpPr>
          <p:spPr>
            <a:xfrm>
              <a:off x="10623752" y="4154126"/>
              <a:ext cx="1568248" cy="2703875"/>
            </a:xfrm>
            <a:custGeom>
              <a:avLst/>
              <a:gdLst>
                <a:gd name="connsiteX0" fmla="*/ 1568248 w 1568248"/>
                <a:gd name="connsiteY0" fmla="*/ 0 h 2703875"/>
                <a:gd name="connsiteX1" fmla="*/ 1568248 w 1568248"/>
                <a:gd name="connsiteY1" fmla="*/ 2703875 h 2703875"/>
                <a:gd name="connsiteX2" fmla="*/ 0 w 1568248"/>
                <a:gd name="connsiteY2" fmla="*/ 2703875 h 270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8248" h="2703875">
                  <a:moveTo>
                    <a:pt x="1568248" y="0"/>
                  </a:moveTo>
                  <a:lnTo>
                    <a:pt x="1568248" y="2703875"/>
                  </a:lnTo>
                  <a:lnTo>
                    <a:pt x="0" y="27038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578727C6-CBCE-A1F6-C4D5-55C7360CED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1" y="2086407"/>
            <a:ext cx="7334248" cy="33088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Subject title</a:t>
            </a:r>
          </a:p>
        </p:txBody>
      </p:sp>
      <p:sp>
        <p:nvSpPr>
          <p:cNvPr id="21" name="Title 11">
            <a:extLst>
              <a:ext uri="{FF2B5EF4-FFF2-40B4-BE49-F238E27FC236}">
                <a16:creationId xmlns:a16="http://schemas.microsoft.com/office/drawing/2014/main" id="{83E8A560-FB67-0FD2-6C22-07C0DC80C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60242"/>
            <a:ext cx="7334250" cy="2001532"/>
          </a:xfrm>
        </p:spPr>
        <p:txBody>
          <a:bodyPr>
            <a:noAutofit/>
          </a:bodyPr>
          <a:lstStyle>
            <a:lvl1pPr>
              <a:lnSpc>
                <a:spcPts val="5600"/>
              </a:lnSpc>
              <a:spcAft>
                <a:spcPts val="1000"/>
              </a:spcAft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that can be used</a:t>
            </a:r>
            <a:br>
              <a:rPr lang="en-US" dirty="0"/>
            </a:br>
            <a:r>
              <a:rPr lang="en-US" dirty="0"/>
              <a:t>over 3 lines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DAF4B647-3DF0-3142-9107-776495DE47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5398275"/>
            <a:ext cx="7334248" cy="6945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61731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D4AF8-A6D7-DD54-4ACE-9113F76F9D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core services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B753-2D30-75BF-1021-C755C0F218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E792B-B744-0138-A93B-EFD7D8EEAC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128153-4CCB-EFEF-2B83-22A8B55D1E62}"/>
              </a:ext>
            </a:extLst>
          </p:cNvPr>
          <p:cNvGrpSpPr/>
          <p:nvPr userDrawn="1"/>
        </p:nvGrpSpPr>
        <p:grpSpPr>
          <a:xfrm>
            <a:off x="820162" y="1762125"/>
            <a:ext cx="1636712" cy="3050786"/>
            <a:chOff x="820162" y="1762125"/>
            <a:chExt cx="1636712" cy="30507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BF8E17-1461-F72F-BB7E-7C14D522C47F}"/>
                </a:ext>
              </a:extLst>
            </p:cNvPr>
            <p:cNvSpPr/>
            <p:nvPr userDrawn="1"/>
          </p:nvSpPr>
          <p:spPr>
            <a:xfrm>
              <a:off x="820162" y="3652837"/>
              <a:ext cx="1636712" cy="2508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800" b="0" dirty="0">
                  <a:solidFill>
                    <a:schemeClr val="tx1"/>
                  </a:solidFill>
                </a:rPr>
                <a:t>Evaluate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A02640-37C8-FA3C-7DB8-913855578395}"/>
                </a:ext>
              </a:extLst>
            </p:cNvPr>
            <p:cNvSpPr/>
            <p:nvPr userDrawn="1"/>
          </p:nvSpPr>
          <p:spPr>
            <a:xfrm>
              <a:off x="829960" y="4038599"/>
              <a:ext cx="1617116" cy="7743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Objectively assess products, services, </a:t>
              </a:r>
              <a:br>
                <a:rPr lang="en-GB" sz="1200" dirty="0">
                  <a:solidFill>
                    <a:schemeClr val="tx1"/>
                  </a:solidFill>
                </a:rPr>
              </a:br>
              <a:r>
                <a:rPr lang="en-GB" sz="1200" dirty="0">
                  <a:solidFill>
                    <a:schemeClr val="tx1"/>
                  </a:solidFill>
                </a:rPr>
                <a:t>and experiences.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BC2C246-C68B-1223-A19F-80E331581BD0}"/>
                </a:ext>
              </a:extLst>
            </p:cNvPr>
            <p:cNvGrpSpPr/>
            <p:nvPr userDrawn="1"/>
          </p:nvGrpSpPr>
          <p:grpSpPr>
            <a:xfrm>
              <a:off x="881281" y="1762125"/>
              <a:ext cx="1514474" cy="1514474"/>
              <a:chOff x="762000" y="1916113"/>
              <a:chExt cx="1514474" cy="151447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3A47AA8-848C-5AF2-D9AE-6970DC76763E}"/>
                  </a:ext>
                </a:extLst>
              </p:cNvPr>
              <p:cNvSpPr/>
              <p:nvPr userDrawn="1"/>
            </p:nvSpPr>
            <p:spPr>
              <a:xfrm>
                <a:off x="762000" y="1916113"/>
                <a:ext cx="1514474" cy="151447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D8E7AD15-10E4-6DE8-CC47-CACB4CD0B0A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21581" y="2375694"/>
                <a:ext cx="595312" cy="595312"/>
              </a:xfrm>
              <a:prstGeom prst="rect">
                <a:avLst/>
              </a:prstGeom>
            </p:spPr>
          </p:pic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CBCBA8-174C-CB83-FF96-E4B61ABBE266}"/>
              </a:ext>
            </a:extLst>
          </p:cNvPr>
          <p:cNvGrpSpPr/>
          <p:nvPr userDrawn="1"/>
        </p:nvGrpSpPr>
        <p:grpSpPr>
          <a:xfrm>
            <a:off x="6692580" y="1762125"/>
            <a:ext cx="1636712" cy="3050786"/>
            <a:chOff x="6692580" y="1762125"/>
            <a:chExt cx="1636712" cy="305078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CA4374-4465-DAFD-84DC-0000A2B3D627}"/>
                </a:ext>
              </a:extLst>
            </p:cNvPr>
            <p:cNvSpPr/>
            <p:nvPr userDrawn="1"/>
          </p:nvSpPr>
          <p:spPr>
            <a:xfrm>
              <a:off x="6692580" y="3652837"/>
              <a:ext cx="1636712" cy="2508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800" b="0" dirty="0">
                  <a:solidFill>
                    <a:schemeClr val="tx1"/>
                  </a:solidFill>
                </a:rPr>
                <a:t>Explore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358A90-8DBB-A295-D00E-844E30FFC37A}"/>
                </a:ext>
              </a:extLst>
            </p:cNvPr>
            <p:cNvSpPr/>
            <p:nvPr userDrawn="1"/>
          </p:nvSpPr>
          <p:spPr>
            <a:xfrm>
              <a:off x="6702378" y="4038599"/>
              <a:ext cx="1617116" cy="7743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Investigate and </a:t>
              </a:r>
              <a:br>
                <a:rPr lang="en-GB" sz="1200" dirty="0">
                  <a:solidFill>
                    <a:schemeClr val="tx1"/>
                  </a:solidFill>
                </a:rPr>
              </a:br>
              <a:r>
                <a:rPr lang="en-GB" sz="1200" dirty="0">
                  <a:solidFill>
                    <a:schemeClr val="tx1"/>
                  </a:solidFill>
                </a:rPr>
                <a:t>solve complex </a:t>
              </a:r>
              <a:br>
                <a:rPr lang="en-GB" sz="1200" dirty="0">
                  <a:solidFill>
                    <a:schemeClr val="tx1"/>
                  </a:solidFill>
                </a:rPr>
              </a:br>
              <a:r>
                <a:rPr lang="en-GB" sz="1200" dirty="0">
                  <a:solidFill>
                    <a:schemeClr val="tx1"/>
                  </a:solidFill>
                </a:rPr>
                <a:t>business problems.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E18F942-1A27-0DCA-51AE-835E3F5DDE9E}"/>
                </a:ext>
              </a:extLst>
            </p:cNvPr>
            <p:cNvGrpSpPr/>
            <p:nvPr userDrawn="1"/>
          </p:nvGrpSpPr>
          <p:grpSpPr>
            <a:xfrm>
              <a:off x="6753699" y="1762125"/>
              <a:ext cx="1514474" cy="1514474"/>
              <a:chOff x="6864350" y="1916113"/>
              <a:chExt cx="1514474" cy="1514474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A3C7911-26E1-7729-8905-E24F69357609}"/>
                  </a:ext>
                </a:extLst>
              </p:cNvPr>
              <p:cNvSpPr/>
              <p:nvPr userDrawn="1"/>
            </p:nvSpPr>
            <p:spPr>
              <a:xfrm>
                <a:off x="6864350" y="1916113"/>
                <a:ext cx="1514474" cy="151447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244B01A6-9990-DCA4-9567-AFF2E42B830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14365" y="2366128"/>
                <a:ext cx="614444" cy="614444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AEBF29-4054-6E25-EA05-6D22B2C81A90}"/>
              </a:ext>
            </a:extLst>
          </p:cNvPr>
          <p:cNvGrpSpPr/>
          <p:nvPr userDrawn="1"/>
        </p:nvGrpSpPr>
        <p:grpSpPr>
          <a:xfrm>
            <a:off x="3747640" y="1762125"/>
            <a:ext cx="1654174" cy="3050786"/>
            <a:chOff x="3747640" y="1762125"/>
            <a:chExt cx="1654174" cy="30507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3CBAEB-54AC-8110-32A7-4955012F8C88}"/>
                </a:ext>
              </a:extLst>
            </p:cNvPr>
            <p:cNvSpPr/>
            <p:nvPr userDrawn="1"/>
          </p:nvSpPr>
          <p:spPr>
            <a:xfrm>
              <a:off x="3756371" y="3652837"/>
              <a:ext cx="1636712" cy="2508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800" b="0" dirty="0">
                  <a:solidFill>
                    <a:schemeClr val="tx1"/>
                  </a:solidFill>
                </a:rPr>
                <a:t>Improve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F2A15F-5ECD-B40D-87E1-7971458BAAEF}"/>
                </a:ext>
              </a:extLst>
            </p:cNvPr>
            <p:cNvSpPr/>
            <p:nvPr userDrawn="1"/>
          </p:nvSpPr>
          <p:spPr>
            <a:xfrm>
              <a:off x="3747640" y="4038599"/>
              <a:ext cx="1654174" cy="7743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Rapidly optimise </a:t>
              </a:r>
              <a:br>
                <a:rPr lang="en-GB" sz="1200" dirty="0">
                  <a:solidFill>
                    <a:schemeClr val="tx1"/>
                  </a:solidFill>
                </a:rPr>
              </a:br>
              <a:r>
                <a:rPr lang="en-GB" sz="1200" dirty="0">
                  <a:solidFill>
                    <a:schemeClr val="tx1"/>
                  </a:solidFill>
                </a:rPr>
                <a:t>cross-channel journeys and experiences.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9A737CC-B8FB-60CE-0D84-0F56A834C951}"/>
                </a:ext>
              </a:extLst>
            </p:cNvPr>
            <p:cNvGrpSpPr/>
            <p:nvPr userDrawn="1"/>
          </p:nvGrpSpPr>
          <p:grpSpPr>
            <a:xfrm>
              <a:off x="3817490" y="1762125"/>
              <a:ext cx="1514474" cy="1514474"/>
              <a:chOff x="3813175" y="1916113"/>
              <a:chExt cx="1514474" cy="151447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33BFAA7-C87C-82E1-BEEB-E6DF2C81FB57}"/>
                  </a:ext>
                </a:extLst>
              </p:cNvPr>
              <p:cNvSpPr/>
              <p:nvPr userDrawn="1"/>
            </p:nvSpPr>
            <p:spPr>
              <a:xfrm>
                <a:off x="3813175" y="1916113"/>
                <a:ext cx="1514474" cy="151447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B163D429-2867-B9CA-F57B-70690687C5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297362" y="2400300"/>
                <a:ext cx="546100" cy="546100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632076-7296-8801-112A-CE595639F380}"/>
              </a:ext>
            </a:extLst>
          </p:cNvPr>
          <p:cNvGrpSpPr/>
          <p:nvPr userDrawn="1"/>
        </p:nvGrpSpPr>
        <p:grpSpPr>
          <a:xfrm>
            <a:off x="9620058" y="1762125"/>
            <a:ext cx="1749533" cy="3050786"/>
            <a:chOff x="9620058" y="1762125"/>
            <a:chExt cx="1749533" cy="30507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96DB60-7F92-C05B-BB76-C033CC5228E1}"/>
                </a:ext>
              </a:extLst>
            </p:cNvPr>
            <p:cNvSpPr/>
            <p:nvPr userDrawn="1"/>
          </p:nvSpPr>
          <p:spPr>
            <a:xfrm>
              <a:off x="9620058" y="3652837"/>
              <a:ext cx="1749533" cy="2508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800" b="0" dirty="0">
                  <a:solidFill>
                    <a:schemeClr val="tx1"/>
                  </a:solidFill>
                </a:rPr>
                <a:t>Launch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0B0819-0CEE-0687-63EE-65F3E059D9E1}"/>
                </a:ext>
              </a:extLst>
            </p:cNvPr>
            <p:cNvSpPr/>
            <p:nvPr userDrawn="1"/>
          </p:nvSpPr>
          <p:spPr>
            <a:xfrm>
              <a:off x="9630531" y="4038599"/>
              <a:ext cx="1728587" cy="7743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Accelerate the creation, adoption and growth of new value propositions, products, and services.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B5F5A7F-E57C-07E9-10AF-FC83E055A3F3}"/>
                </a:ext>
              </a:extLst>
            </p:cNvPr>
            <p:cNvGrpSpPr/>
            <p:nvPr userDrawn="1"/>
          </p:nvGrpSpPr>
          <p:grpSpPr>
            <a:xfrm>
              <a:off x="9737587" y="1762125"/>
              <a:ext cx="1514474" cy="1514474"/>
              <a:chOff x="9858237" y="1916113"/>
              <a:chExt cx="1514474" cy="1514474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CFA31D6-6DFF-5C28-BA46-3A5106B28E84}"/>
                  </a:ext>
                </a:extLst>
              </p:cNvPr>
              <p:cNvSpPr/>
              <p:nvPr userDrawn="1"/>
            </p:nvSpPr>
            <p:spPr>
              <a:xfrm>
                <a:off x="9858237" y="1916113"/>
                <a:ext cx="1514474" cy="151447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F77C14E-11B2-7D05-1673-9F42FEE5CAB5}"/>
                  </a:ext>
                </a:extLst>
              </p:cNvPr>
              <p:cNvGrpSpPr/>
              <p:nvPr userDrawn="1"/>
            </p:nvGrpSpPr>
            <p:grpSpPr>
              <a:xfrm>
                <a:off x="10318708" y="2469437"/>
                <a:ext cx="593532" cy="407826"/>
                <a:chOff x="4800695" y="5472054"/>
                <a:chExt cx="707044" cy="485822"/>
              </a:xfrm>
              <a:solidFill>
                <a:schemeClr val="tx1"/>
              </a:solidFill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ECBF53ED-5393-DC75-0C6E-045C91B5E271}"/>
                    </a:ext>
                  </a:extLst>
                </p:cNvPr>
                <p:cNvSpPr/>
                <p:nvPr/>
              </p:nvSpPr>
              <p:spPr>
                <a:xfrm>
                  <a:off x="5008904" y="5472054"/>
                  <a:ext cx="290625" cy="485822"/>
                </a:xfrm>
                <a:custGeom>
                  <a:avLst/>
                  <a:gdLst>
                    <a:gd name="connsiteX0" fmla="*/ 108442 w 290625"/>
                    <a:gd name="connsiteY0" fmla="*/ 0 h 485822"/>
                    <a:gd name="connsiteX1" fmla="*/ 0 w 290625"/>
                    <a:gd name="connsiteY1" fmla="*/ 0 h 485822"/>
                    <a:gd name="connsiteX2" fmla="*/ 182183 w 290625"/>
                    <a:gd name="connsiteY2" fmla="*/ 242911 h 485822"/>
                    <a:gd name="connsiteX3" fmla="*/ 0 w 290625"/>
                    <a:gd name="connsiteY3" fmla="*/ 485822 h 485822"/>
                    <a:gd name="connsiteX4" fmla="*/ 108442 w 290625"/>
                    <a:gd name="connsiteY4" fmla="*/ 485822 h 485822"/>
                    <a:gd name="connsiteX5" fmla="*/ 290626 w 290625"/>
                    <a:gd name="connsiteY5" fmla="*/ 242911 h 485822"/>
                    <a:gd name="connsiteX6" fmla="*/ 108442 w 290625"/>
                    <a:gd name="connsiteY6" fmla="*/ 0 h 485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0625" h="485822">
                      <a:moveTo>
                        <a:pt x="108442" y="0"/>
                      </a:moveTo>
                      <a:lnTo>
                        <a:pt x="0" y="0"/>
                      </a:lnTo>
                      <a:lnTo>
                        <a:pt x="182183" y="242911"/>
                      </a:lnTo>
                      <a:lnTo>
                        <a:pt x="0" y="485822"/>
                      </a:lnTo>
                      <a:lnTo>
                        <a:pt x="108442" y="485822"/>
                      </a:lnTo>
                      <a:lnTo>
                        <a:pt x="290626" y="242911"/>
                      </a:lnTo>
                      <a:lnTo>
                        <a:pt x="10844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86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470EE0B2-AB34-3AFF-F7F4-114CC05B261A}"/>
                    </a:ext>
                  </a:extLst>
                </p:cNvPr>
                <p:cNvSpPr/>
                <p:nvPr/>
              </p:nvSpPr>
              <p:spPr>
                <a:xfrm>
                  <a:off x="4800695" y="5472054"/>
                  <a:ext cx="290625" cy="485822"/>
                </a:xfrm>
                <a:custGeom>
                  <a:avLst/>
                  <a:gdLst>
                    <a:gd name="connsiteX0" fmla="*/ 0 w 290625"/>
                    <a:gd name="connsiteY0" fmla="*/ 485822 h 485822"/>
                    <a:gd name="connsiteX1" fmla="*/ 108442 w 290625"/>
                    <a:gd name="connsiteY1" fmla="*/ 485822 h 485822"/>
                    <a:gd name="connsiteX2" fmla="*/ 290626 w 290625"/>
                    <a:gd name="connsiteY2" fmla="*/ 242911 h 485822"/>
                    <a:gd name="connsiteX3" fmla="*/ 108442 w 290625"/>
                    <a:gd name="connsiteY3" fmla="*/ 0 h 485822"/>
                    <a:gd name="connsiteX4" fmla="*/ 0 w 290625"/>
                    <a:gd name="connsiteY4" fmla="*/ 0 h 485822"/>
                    <a:gd name="connsiteX5" fmla="*/ 182183 w 290625"/>
                    <a:gd name="connsiteY5" fmla="*/ 242911 h 485822"/>
                    <a:gd name="connsiteX6" fmla="*/ 0 w 290625"/>
                    <a:gd name="connsiteY6" fmla="*/ 485822 h 485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0625" h="485822">
                      <a:moveTo>
                        <a:pt x="0" y="485822"/>
                      </a:moveTo>
                      <a:lnTo>
                        <a:pt x="108442" y="485822"/>
                      </a:lnTo>
                      <a:lnTo>
                        <a:pt x="290626" y="242911"/>
                      </a:lnTo>
                      <a:lnTo>
                        <a:pt x="108442" y="0"/>
                      </a:lnTo>
                      <a:lnTo>
                        <a:pt x="0" y="0"/>
                      </a:lnTo>
                      <a:lnTo>
                        <a:pt x="182183" y="242911"/>
                      </a:lnTo>
                      <a:lnTo>
                        <a:pt x="0" y="4858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86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49986E21-6FEB-BADE-D928-4574C40180D6}"/>
                    </a:ext>
                  </a:extLst>
                </p:cNvPr>
                <p:cNvSpPr/>
                <p:nvPr/>
              </p:nvSpPr>
              <p:spPr>
                <a:xfrm>
                  <a:off x="5217114" y="5472054"/>
                  <a:ext cx="290625" cy="485822"/>
                </a:xfrm>
                <a:custGeom>
                  <a:avLst/>
                  <a:gdLst>
                    <a:gd name="connsiteX0" fmla="*/ 108442 w 290625"/>
                    <a:gd name="connsiteY0" fmla="*/ 0 h 485822"/>
                    <a:gd name="connsiteX1" fmla="*/ 0 w 290625"/>
                    <a:gd name="connsiteY1" fmla="*/ 0 h 485822"/>
                    <a:gd name="connsiteX2" fmla="*/ 182183 w 290625"/>
                    <a:gd name="connsiteY2" fmla="*/ 242911 h 485822"/>
                    <a:gd name="connsiteX3" fmla="*/ 0 w 290625"/>
                    <a:gd name="connsiteY3" fmla="*/ 485822 h 485822"/>
                    <a:gd name="connsiteX4" fmla="*/ 108442 w 290625"/>
                    <a:gd name="connsiteY4" fmla="*/ 485822 h 485822"/>
                    <a:gd name="connsiteX5" fmla="*/ 290626 w 290625"/>
                    <a:gd name="connsiteY5" fmla="*/ 242911 h 485822"/>
                    <a:gd name="connsiteX6" fmla="*/ 108442 w 290625"/>
                    <a:gd name="connsiteY6" fmla="*/ 0 h 485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0625" h="485822">
                      <a:moveTo>
                        <a:pt x="108442" y="0"/>
                      </a:moveTo>
                      <a:lnTo>
                        <a:pt x="0" y="0"/>
                      </a:lnTo>
                      <a:lnTo>
                        <a:pt x="182183" y="242911"/>
                      </a:lnTo>
                      <a:lnTo>
                        <a:pt x="0" y="485822"/>
                      </a:lnTo>
                      <a:lnTo>
                        <a:pt x="108442" y="485822"/>
                      </a:lnTo>
                      <a:lnTo>
                        <a:pt x="290626" y="242911"/>
                      </a:lnTo>
                      <a:lnTo>
                        <a:pt x="10844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86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08951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4631F-5F48-A089-FAF0-CA129EB0C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why choose us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133A2-F862-F88E-2832-90DA7F8420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2B5F5-4B42-C32C-5884-616211BD4D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71163ED-C60B-D275-C8B8-8FA6008C51F4}"/>
              </a:ext>
            </a:extLst>
          </p:cNvPr>
          <p:cNvSpPr/>
          <p:nvPr userDrawn="1"/>
        </p:nvSpPr>
        <p:spPr>
          <a:xfrm>
            <a:off x="762000" y="1762125"/>
            <a:ext cx="1514474" cy="15144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2D0A9A-815D-7443-D0DB-4F419960F5E8}"/>
              </a:ext>
            </a:extLst>
          </p:cNvPr>
          <p:cNvSpPr/>
          <p:nvPr userDrawn="1"/>
        </p:nvSpPr>
        <p:spPr>
          <a:xfrm>
            <a:off x="762000" y="3652837"/>
            <a:ext cx="1524000" cy="19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GB" sz="1800" dirty="0">
                <a:solidFill>
                  <a:schemeClr val="tx1"/>
                </a:solidFill>
              </a:rPr>
              <a:t>Expertise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658326-7212-1368-C22F-C56B60900FEE}"/>
              </a:ext>
            </a:extLst>
          </p:cNvPr>
          <p:cNvSpPr/>
          <p:nvPr userDrawn="1"/>
        </p:nvSpPr>
        <p:spPr>
          <a:xfrm>
            <a:off x="761999" y="4038598"/>
            <a:ext cx="3030539" cy="2054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We’ve helped solve common business problems across a broad range of industry sectors. That’s why clients and partners choose us to evaluate and improve the experiences they deliver.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671D3C-2C7C-EA7F-F527-881D6177007F}"/>
              </a:ext>
            </a:extLst>
          </p:cNvPr>
          <p:cNvSpPr/>
          <p:nvPr userDrawn="1"/>
        </p:nvSpPr>
        <p:spPr>
          <a:xfrm>
            <a:off x="4581526" y="1762125"/>
            <a:ext cx="1514474" cy="15144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53B699-DA89-C609-DAF8-87922BC56579}"/>
              </a:ext>
            </a:extLst>
          </p:cNvPr>
          <p:cNvSpPr/>
          <p:nvPr userDrawn="1"/>
        </p:nvSpPr>
        <p:spPr>
          <a:xfrm>
            <a:off x="4581526" y="3652837"/>
            <a:ext cx="1524000" cy="19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GB" sz="1800" dirty="0">
                <a:solidFill>
                  <a:schemeClr val="tx1"/>
                </a:solidFill>
              </a:rPr>
              <a:t>Experience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3975E2-4D82-4442-E391-C59CEE54FEB7}"/>
              </a:ext>
            </a:extLst>
          </p:cNvPr>
          <p:cNvSpPr/>
          <p:nvPr userDrawn="1"/>
        </p:nvSpPr>
        <p:spPr>
          <a:xfrm>
            <a:off x="4581525" y="4038598"/>
            <a:ext cx="3030539" cy="2054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We’ve got a proven track-record of </a:t>
            </a:r>
            <a:b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solutions to complex business challenges. That’s why clients choose </a:t>
            </a:r>
            <a:b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to think differently, stimulate change, </a:t>
            </a:r>
            <a:b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accelerate progress.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FC8BA4A-DAE1-89B4-51A7-D88984DA4114}"/>
              </a:ext>
            </a:extLst>
          </p:cNvPr>
          <p:cNvSpPr/>
          <p:nvPr userDrawn="1"/>
        </p:nvSpPr>
        <p:spPr>
          <a:xfrm>
            <a:off x="8364538" y="1762125"/>
            <a:ext cx="1514474" cy="15144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89E87B-7974-F17C-C2CD-83AA39B79D26}"/>
              </a:ext>
            </a:extLst>
          </p:cNvPr>
          <p:cNvSpPr/>
          <p:nvPr userDrawn="1"/>
        </p:nvSpPr>
        <p:spPr>
          <a:xfrm>
            <a:off x="8364538" y="3652837"/>
            <a:ext cx="1524000" cy="19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GB" sz="1800" dirty="0">
                <a:solidFill>
                  <a:schemeClr val="tx1"/>
                </a:solidFill>
              </a:rPr>
              <a:t>Efficiency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7165C5-3C60-BFF5-83D8-9C65DBA7628A}"/>
              </a:ext>
            </a:extLst>
          </p:cNvPr>
          <p:cNvSpPr/>
          <p:nvPr userDrawn="1"/>
        </p:nvSpPr>
        <p:spPr>
          <a:xfrm>
            <a:off x="8364537" y="4038598"/>
            <a:ext cx="3065463" cy="2054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save you time, money, and stress. Benefit from a simple sales process, </a:t>
            </a:r>
            <a:b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fees, prompt project kick-offs, rapid </a:t>
            </a:r>
            <a:b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turn-around times, and direct access </a:t>
            </a:r>
            <a:b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your consultants.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53D54D70-4E18-8161-6269-5A8217CBF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0306" y="2332950"/>
            <a:ext cx="677862" cy="37282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7B384F9-F3BE-A130-DFE9-319B6ACB4C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2776" y="2190114"/>
            <a:ext cx="551974" cy="65849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CD87602F-F40B-3E9D-B217-36C65C78AD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2156" y="2188903"/>
            <a:ext cx="559238" cy="66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71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Appl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9280-5466-3598-83CA-8074A374D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key applications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0B960-1AB8-08B9-092D-A0AC80D8B8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51C7C-4A0B-9818-9610-2E8E1FFCA8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5BF644E-6455-042A-F762-939231711B98}"/>
              </a:ext>
            </a:extLst>
          </p:cNvPr>
          <p:cNvGrpSpPr/>
          <p:nvPr userDrawn="1"/>
        </p:nvGrpSpPr>
        <p:grpSpPr>
          <a:xfrm>
            <a:off x="761999" y="1434669"/>
            <a:ext cx="5007302" cy="936625"/>
            <a:chOff x="761999" y="1434669"/>
            <a:chExt cx="5007302" cy="9366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7CEDA2A-FA8E-FB16-9F2A-59ADA90BD714}"/>
                </a:ext>
              </a:extLst>
            </p:cNvPr>
            <p:cNvGrpSpPr/>
            <p:nvPr userDrawn="1"/>
          </p:nvGrpSpPr>
          <p:grpSpPr>
            <a:xfrm>
              <a:off x="1959299" y="1477779"/>
              <a:ext cx="3810002" cy="850404"/>
              <a:chOff x="1959299" y="1566926"/>
              <a:chExt cx="3810002" cy="8504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8BDE58-349B-96D4-D29B-A21B72CC0D2B}"/>
                  </a:ext>
                </a:extLst>
              </p:cNvPr>
              <p:cNvSpPr/>
              <p:nvPr userDrawn="1"/>
            </p:nvSpPr>
            <p:spPr>
              <a:xfrm>
                <a:off x="1959299" y="1566926"/>
                <a:ext cx="3810001" cy="1990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l"/>
                <a:r>
                  <a:rPr lang="en-GB" sz="1800" dirty="0">
                    <a:solidFill>
                      <a:schemeClr val="tx1"/>
                    </a:solidFill>
                  </a:rPr>
                  <a:t>Customer experience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157895-2629-F8A4-C613-A575766354BF}"/>
                  </a:ext>
                </a:extLst>
              </p:cNvPr>
              <p:cNvSpPr/>
              <p:nvPr userDrawn="1"/>
            </p:nvSpPr>
            <p:spPr>
              <a:xfrm>
                <a:off x="1959300" y="1833731"/>
                <a:ext cx="3810001" cy="5835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indent="0">
                  <a:buNone/>
                </a:pPr>
                <a: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B2B and B2C clients engage us to evaluate and </a:t>
                </a:r>
                <a:b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</a:br>
                <a: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improve the research, purchasing, and retention experiences they deliver.</a:t>
                </a:r>
                <a:endParaRPr lang="en-US" sz="1200" dirty="0">
                  <a:solidFill>
                    <a:schemeClr val="tx1"/>
                  </a:solidFill>
                  <a:latin typeface="+mj-lt"/>
                  <a:ea typeface="Roboto Light" panose="02000000000000000000" pitchFamily="2" charset="0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C1B3BF-462F-4858-22D1-E8EB4F682706}"/>
                </a:ext>
              </a:extLst>
            </p:cNvPr>
            <p:cNvSpPr/>
            <p:nvPr userDrawn="1"/>
          </p:nvSpPr>
          <p:spPr>
            <a:xfrm>
              <a:off x="761999" y="1434669"/>
              <a:ext cx="936625" cy="936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37" name="Graphic 36" descr="Business Growth with solid fill">
              <a:extLst>
                <a:ext uri="{FF2B5EF4-FFF2-40B4-BE49-F238E27FC236}">
                  <a16:creationId xmlns:a16="http://schemas.microsoft.com/office/drawing/2014/main" id="{01B6E16E-6A39-0FE2-0A44-F81508A4A7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3772" y="1666442"/>
              <a:ext cx="473078" cy="473078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BA172AB-93D8-6983-F263-1E372C5C73D7}"/>
              </a:ext>
            </a:extLst>
          </p:cNvPr>
          <p:cNvGrpSpPr/>
          <p:nvPr userDrawn="1"/>
        </p:nvGrpSpPr>
        <p:grpSpPr>
          <a:xfrm>
            <a:off x="761999" y="2674650"/>
            <a:ext cx="5007302" cy="936625"/>
            <a:chOff x="761999" y="2674650"/>
            <a:chExt cx="5007302" cy="93662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693D9AE-C09C-1804-EE1C-9EEA4E481B34}"/>
                </a:ext>
              </a:extLst>
            </p:cNvPr>
            <p:cNvSpPr/>
            <p:nvPr userDrawn="1"/>
          </p:nvSpPr>
          <p:spPr>
            <a:xfrm>
              <a:off x="761999" y="2674650"/>
              <a:ext cx="936625" cy="936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89F96A7-DAB3-4AC5-C6E8-8D169893D34E}"/>
                </a:ext>
              </a:extLst>
            </p:cNvPr>
            <p:cNvGrpSpPr/>
            <p:nvPr userDrawn="1"/>
          </p:nvGrpSpPr>
          <p:grpSpPr>
            <a:xfrm>
              <a:off x="1959299" y="2717760"/>
              <a:ext cx="3810002" cy="850404"/>
              <a:chOff x="1959299" y="2818467"/>
              <a:chExt cx="3810002" cy="8504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7FBDF3C-3418-5512-2EBB-DBB334008F52}"/>
                  </a:ext>
                </a:extLst>
              </p:cNvPr>
              <p:cNvSpPr/>
              <p:nvPr userDrawn="1"/>
            </p:nvSpPr>
            <p:spPr>
              <a:xfrm>
                <a:off x="1959299" y="2818467"/>
                <a:ext cx="3810001" cy="1990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l"/>
                <a:r>
                  <a:rPr lang="en-GB" sz="1800" dirty="0">
                    <a:solidFill>
                      <a:schemeClr val="tx1"/>
                    </a:solidFill>
                  </a:rPr>
                  <a:t>Citizen experience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D87DBD3-0F9D-5F7E-93CD-42628DF6D961}"/>
                  </a:ext>
                </a:extLst>
              </p:cNvPr>
              <p:cNvSpPr/>
              <p:nvPr userDrawn="1"/>
            </p:nvSpPr>
            <p:spPr>
              <a:xfrm>
                <a:off x="1959300" y="3085272"/>
                <a:ext cx="3810001" cy="5835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Local and national public sector organisations </a:t>
                </a:r>
                <a:b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</a:br>
                <a: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choose us to help transform citizen experiences based on GDS and </a:t>
                </a:r>
                <a:r>
                  <a:rPr lang="en-GB" sz="1200" b="0" i="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SAtSD</a:t>
                </a:r>
                <a: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principles.</a:t>
                </a:r>
                <a:endParaRPr lang="en-US" sz="1200" dirty="0">
                  <a:solidFill>
                    <a:schemeClr val="tx1"/>
                  </a:solidFill>
                  <a:latin typeface="+mj-lt"/>
                  <a:ea typeface="Roboto Light" panose="02000000000000000000" pitchFamily="2" charset="0"/>
                </a:endParaRPr>
              </a:p>
            </p:txBody>
          </p:sp>
        </p:grpSp>
        <p:pic>
          <p:nvPicPr>
            <p:cNvPr id="38" name="Graphic 37" descr="Universal access with solid fill">
              <a:extLst>
                <a:ext uri="{FF2B5EF4-FFF2-40B4-BE49-F238E27FC236}">
                  <a16:creationId xmlns:a16="http://schemas.microsoft.com/office/drawing/2014/main" id="{8E65A199-0F37-BBA9-8386-3F64458B8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93772" y="2906423"/>
              <a:ext cx="473078" cy="473078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FB57199-A475-EDEF-5730-4007DF7B8BAC}"/>
              </a:ext>
            </a:extLst>
          </p:cNvPr>
          <p:cNvGrpSpPr/>
          <p:nvPr userDrawn="1"/>
        </p:nvGrpSpPr>
        <p:grpSpPr>
          <a:xfrm>
            <a:off x="761999" y="3914631"/>
            <a:ext cx="5007302" cy="936625"/>
            <a:chOff x="761999" y="3914631"/>
            <a:chExt cx="5007302" cy="93662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A5F2EA-DBA7-D32F-A5CB-9A9A4048EC7B}"/>
                </a:ext>
              </a:extLst>
            </p:cNvPr>
            <p:cNvSpPr/>
            <p:nvPr userDrawn="1"/>
          </p:nvSpPr>
          <p:spPr>
            <a:xfrm>
              <a:off x="761999" y="3914631"/>
              <a:ext cx="936625" cy="936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8C8BBAA-7BE5-E214-9218-EC51C9BEC9A8}"/>
                </a:ext>
              </a:extLst>
            </p:cNvPr>
            <p:cNvGrpSpPr/>
            <p:nvPr userDrawn="1"/>
          </p:nvGrpSpPr>
          <p:grpSpPr>
            <a:xfrm>
              <a:off x="1959299" y="3957741"/>
              <a:ext cx="3810002" cy="850404"/>
              <a:chOff x="1959299" y="4026869"/>
              <a:chExt cx="3810002" cy="85040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5CEA08-6A7C-7A86-000C-88CF62B9A507}"/>
                  </a:ext>
                </a:extLst>
              </p:cNvPr>
              <p:cNvSpPr/>
              <p:nvPr userDrawn="1"/>
            </p:nvSpPr>
            <p:spPr>
              <a:xfrm>
                <a:off x="1959299" y="4026869"/>
                <a:ext cx="3810001" cy="1990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l"/>
                <a:r>
                  <a:rPr lang="en-GB" sz="1800" dirty="0">
                    <a:solidFill>
                      <a:schemeClr val="tx1"/>
                    </a:solidFill>
                  </a:rPr>
                  <a:t>Student experience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3BFBAF0-142A-F746-F346-90554819BEA0}"/>
                  </a:ext>
                </a:extLst>
              </p:cNvPr>
              <p:cNvSpPr/>
              <p:nvPr userDrawn="1"/>
            </p:nvSpPr>
            <p:spPr>
              <a:xfrm>
                <a:off x="1959300" y="4293674"/>
                <a:ext cx="3810001" cy="5835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indent="0">
                  <a:buNone/>
                </a:pPr>
                <a: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Digital-first and traditional institutions engage us to improve their capabilities to deliver positive learning </a:t>
                </a:r>
                <a:b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</a:br>
                <a: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and teaching experiences.</a:t>
                </a:r>
              </a:p>
            </p:txBody>
          </p:sp>
        </p:grpSp>
        <p:pic>
          <p:nvPicPr>
            <p:cNvPr id="39" name="Graphic 38" descr="Remote learning math with solid fill">
              <a:extLst>
                <a:ext uri="{FF2B5EF4-FFF2-40B4-BE49-F238E27FC236}">
                  <a16:creationId xmlns:a16="http://schemas.microsoft.com/office/drawing/2014/main" id="{44806842-835E-928C-3C14-F74D6ECFD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993772" y="4146404"/>
              <a:ext cx="473078" cy="473078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91D6FAE-70AA-EF68-F274-ED56E0DDEC49}"/>
              </a:ext>
            </a:extLst>
          </p:cNvPr>
          <p:cNvGrpSpPr/>
          <p:nvPr userDrawn="1"/>
        </p:nvGrpSpPr>
        <p:grpSpPr>
          <a:xfrm>
            <a:off x="761999" y="5154613"/>
            <a:ext cx="5007302" cy="936625"/>
            <a:chOff x="761999" y="5154613"/>
            <a:chExt cx="5007302" cy="93662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99249C4-6859-F098-05B2-B116C0DC8CFC}"/>
                </a:ext>
              </a:extLst>
            </p:cNvPr>
            <p:cNvSpPr/>
            <p:nvPr userDrawn="1"/>
          </p:nvSpPr>
          <p:spPr>
            <a:xfrm>
              <a:off x="761999" y="5154613"/>
              <a:ext cx="936625" cy="936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50ED3D0-DFC0-9683-1FE1-2AD9A8672D64}"/>
                </a:ext>
              </a:extLst>
            </p:cNvPr>
            <p:cNvGrpSpPr/>
            <p:nvPr userDrawn="1"/>
          </p:nvGrpSpPr>
          <p:grpSpPr>
            <a:xfrm>
              <a:off x="1959299" y="5197723"/>
              <a:ext cx="3810002" cy="850404"/>
              <a:chOff x="1959299" y="5059846"/>
              <a:chExt cx="3810002" cy="85040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B63ABE-7BAC-32B1-54FF-3D8FAC44FAA9}"/>
                  </a:ext>
                </a:extLst>
              </p:cNvPr>
              <p:cNvSpPr/>
              <p:nvPr userDrawn="1"/>
            </p:nvSpPr>
            <p:spPr>
              <a:xfrm>
                <a:off x="1959299" y="5059846"/>
                <a:ext cx="3810001" cy="1990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l"/>
                <a:r>
                  <a:rPr lang="en-GB" sz="1800" dirty="0">
                    <a:solidFill>
                      <a:schemeClr val="tx1"/>
                    </a:solidFill>
                  </a:rPr>
                  <a:t>Developer experience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1585763-E8FA-B9D4-8D5A-2E21D4D09EF6}"/>
                  </a:ext>
                </a:extLst>
              </p:cNvPr>
              <p:cNvSpPr/>
              <p:nvPr userDrawn="1"/>
            </p:nvSpPr>
            <p:spPr>
              <a:xfrm>
                <a:off x="1959300" y="5326651"/>
                <a:ext cx="3810001" cy="5835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indent="0">
                  <a:buNone/>
                </a:pPr>
                <a: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Engineering and product management teams engage </a:t>
                </a:r>
                <a:b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</a:br>
                <a: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us to solve complex problems and collaboratively develop user centred solutions.</a:t>
                </a:r>
              </a:p>
            </p:txBody>
          </p:sp>
        </p:grpSp>
        <p:pic>
          <p:nvPicPr>
            <p:cNvPr id="40" name="Graphic 39" descr="Web design with solid fill">
              <a:extLst>
                <a:ext uri="{FF2B5EF4-FFF2-40B4-BE49-F238E27FC236}">
                  <a16:creationId xmlns:a16="http://schemas.microsoft.com/office/drawing/2014/main" id="{B8C48186-5A44-A43F-0D7A-163FB0083B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993772" y="5386386"/>
              <a:ext cx="473078" cy="473078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B72960A-8F0E-7AB1-313F-182194D6B130}"/>
              </a:ext>
            </a:extLst>
          </p:cNvPr>
          <p:cNvGrpSpPr/>
          <p:nvPr userDrawn="1"/>
        </p:nvGrpSpPr>
        <p:grpSpPr>
          <a:xfrm>
            <a:off x="6422700" y="1434669"/>
            <a:ext cx="5007302" cy="936625"/>
            <a:chOff x="6422700" y="1434669"/>
            <a:chExt cx="5007302" cy="93662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9D5B828-6D78-CB97-EE43-23710BEE86A3}"/>
                </a:ext>
              </a:extLst>
            </p:cNvPr>
            <p:cNvSpPr/>
            <p:nvPr userDrawn="1"/>
          </p:nvSpPr>
          <p:spPr>
            <a:xfrm>
              <a:off x="6422700" y="1434669"/>
              <a:ext cx="936625" cy="936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B17B07B-51AE-F1BA-0064-9F31850E328A}"/>
                </a:ext>
              </a:extLst>
            </p:cNvPr>
            <p:cNvGrpSpPr/>
            <p:nvPr userDrawn="1"/>
          </p:nvGrpSpPr>
          <p:grpSpPr>
            <a:xfrm>
              <a:off x="7620000" y="1477779"/>
              <a:ext cx="3810002" cy="850404"/>
              <a:chOff x="7620000" y="1566926"/>
              <a:chExt cx="3810002" cy="85040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4A86BD-4FEA-9710-A6A0-BDFA9AFACFF5}"/>
                  </a:ext>
                </a:extLst>
              </p:cNvPr>
              <p:cNvSpPr/>
              <p:nvPr userDrawn="1"/>
            </p:nvSpPr>
            <p:spPr>
              <a:xfrm>
                <a:off x="7620000" y="1566926"/>
                <a:ext cx="3810001" cy="1990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l"/>
                <a:r>
                  <a:rPr lang="en-GB" sz="1800" dirty="0">
                    <a:solidFill>
                      <a:schemeClr val="tx1"/>
                    </a:solidFill>
                  </a:rPr>
                  <a:t>Employee experience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0F0389E-7305-735D-C5DC-DE0EB224C6D5}"/>
                  </a:ext>
                </a:extLst>
              </p:cNvPr>
              <p:cNvSpPr/>
              <p:nvPr userDrawn="1"/>
            </p:nvSpPr>
            <p:spPr>
              <a:xfrm>
                <a:off x="7620001" y="1833731"/>
                <a:ext cx="3810001" cy="5835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indent="0">
                  <a:buNone/>
                </a:pPr>
                <a: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Companies choose us to collaboratively design, roadmap, implement, and continuously improve their systems, processes, and tools.</a:t>
                </a:r>
              </a:p>
            </p:txBody>
          </p:sp>
        </p:grpSp>
        <p:pic>
          <p:nvPicPr>
            <p:cNvPr id="41" name="Graphic 40" descr="Employee badge with solid fill">
              <a:extLst>
                <a:ext uri="{FF2B5EF4-FFF2-40B4-BE49-F238E27FC236}">
                  <a16:creationId xmlns:a16="http://schemas.microsoft.com/office/drawing/2014/main" id="{C8EEADBE-572C-8EB4-D1B5-F5371A6B9B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6657972" y="1666442"/>
              <a:ext cx="473078" cy="47307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A2F857E-B193-C653-527F-826B65BB4D6D}"/>
              </a:ext>
            </a:extLst>
          </p:cNvPr>
          <p:cNvGrpSpPr/>
          <p:nvPr userDrawn="1"/>
        </p:nvGrpSpPr>
        <p:grpSpPr>
          <a:xfrm>
            <a:off x="6422700" y="2674650"/>
            <a:ext cx="5007302" cy="936625"/>
            <a:chOff x="6422700" y="2674650"/>
            <a:chExt cx="5007302" cy="93662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5AEC7AC-7B5A-C710-F456-BB256DA98AEC}"/>
                </a:ext>
              </a:extLst>
            </p:cNvPr>
            <p:cNvSpPr/>
            <p:nvPr userDrawn="1"/>
          </p:nvSpPr>
          <p:spPr>
            <a:xfrm>
              <a:off x="6422700" y="2674650"/>
              <a:ext cx="936625" cy="936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319F93-892B-2625-0FE3-D3384652A402}"/>
                </a:ext>
              </a:extLst>
            </p:cNvPr>
            <p:cNvGrpSpPr/>
            <p:nvPr userDrawn="1"/>
          </p:nvGrpSpPr>
          <p:grpSpPr>
            <a:xfrm>
              <a:off x="7620000" y="2717760"/>
              <a:ext cx="3810002" cy="850404"/>
              <a:chOff x="7620000" y="2818467"/>
              <a:chExt cx="3810002" cy="85040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9EE2C8-2BF3-BC97-B6C9-1F548E2F0A7C}"/>
                  </a:ext>
                </a:extLst>
              </p:cNvPr>
              <p:cNvSpPr/>
              <p:nvPr userDrawn="1"/>
            </p:nvSpPr>
            <p:spPr>
              <a:xfrm>
                <a:off x="7620000" y="2818467"/>
                <a:ext cx="3810001" cy="1990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l"/>
                <a:r>
                  <a:rPr lang="en-GB" sz="1800" dirty="0">
                    <a:solidFill>
                      <a:schemeClr val="tx1"/>
                    </a:solidFill>
                  </a:rPr>
                  <a:t>Patient experience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7E39A25-9E37-51CC-E061-46A7AD359798}"/>
                  </a:ext>
                </a:extLst>
              </p:cNvPr>
              <p:cNvSpPr/>
              <p:nvPr userDrawn="1"/>
            </p:nvSpPr>
            <p:spPr>
              <a:xfrm>
                <a:off x="7620001" y="3085272"/>
                <a:ext cx="3810001" cy="5835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indent="0">
                  <a:buNone/>
                </a:pPr>
                <a: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Health and social care providers engage us to help </a:t>
                </a:r>
                <a:b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</a:br>
                <a: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them conduct research and radically improve critical patient, carer, and staff journeys.</a:t>
                </a:r>
              </a:p>
            </p:txBody>
          </p:sp>
        </p:grpSp>
        <p:pic>
          <p:nvPicPr>
            <p:cNvPr id="42" name="Graphic 41" descr="Sling with solid fill">
              <a:extLst>
                <a:ext uri="{FF2B5EF4-FFF2-40B4-BE49-F238E27FC236}">
                  <a16:creationId xmlns:a16="http://schemas.microsoft.com/office/drawing/2014/main" id="{ACDFF218-FDC4-D7D0-CC80-3AB39CC100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6657972" y="2906423"/>
              <a:ext cx="473078" cy="473078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A0AA9B9-0E85-7EF1-3D59-9CD4433C188E}"/>
              </a:ext>
            </a:extLst>
          </p:cNvPr>
          <p:cNvGrpSpPr/>
          <p:nvPr userDrawn="1"/>
        </p:nvGrpSpPr>
        <p:grpSpPr>
          <a:xfrm>
            <a:off x="6422700" y="3914631"/>
            <a:ext cx="5007302" cy="936625"/>
            <a:chOff x="6422700" y="3914631"/>
            <a:chExt cx="5007302" cy="93662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405700-943E-9005-3A10-B701532E7D71}"/>
                </a:ext>
              </a:extLst>
            </p:cNvPr>
            <p:cNvSpPr/>
            <p:nvPr userDrawn="1"/>
          </p:nvSpPr>
          <p:spPr>
            <a:xfrm>
              <a:off x="6422700" y="3914631"/>
              <a:ext cx="936625" cy="936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8878FB-7C3A-EA8D-3C72-C53B67AABE89}"/>
                </a:ext>
              </a:extLst>
            </p:cNvPr>
            <p:cNvGrpSpPr/>
            <p:nvPr userDrawn="1"/>
          </p:nvGrpSpPr>
          <p:grpSpPr>
            <a:xfrm>
              <a:off x="7620000" y="3957741"/>
              <a:ext cx="3810002" cy="850404"/>
              <a:chOff x="7620000" y="4026869"/>
              <a:chExt cx="3810002" cy="850404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8E6AF9F-8248-7244-1DCF-56EC73A7D384}"/>
                  </a:ext>
                </a:extLst>
              </p:cNvPr>
              <p:cNvSpPr/>
              <p:nvPr userDrawn="1"/>
            </p:nvSpPr>
            <p:spPr>
              <a:xfrm>
                <a:off x="7620000" y="4026869"/>
                <a:ext cx="3810001" cy="1990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l"/>
                <a:r>
                  <a:rPr lang="en-GB" sz="1800" dirty="0">
                    <a:solidFill>
                      <a:schemeClr val="tx1"/>
                    </a:solidFill>
                  </a:rPr>
                  <a:t>Visitor experience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E8E8F12-8B41-99C5-610A-6536DA4A5561}"/>
                  </a:ext>
                </a:extLst>
              </p:cNvPr>
              <p:cNvSpPr/>
              <p:nvPr userDrawn="1"/>
            </p:nvSpPr>
            <p:spPr>
              <a:xfrm>
                <a:off x="7620001" y="4293674"/>
                <a:ext cx="3810001" cy="5835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indent="0">
                  <a:buNone/>
                </a:pPr>
                <a: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Cultural organisations choose us to help them </a:t>
                </a:r>
                <a:b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</a:br>
                <a: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improve the visitor experiences they deliver across channels and touch points.</a:t>
                </a:r>
              </a:p>
            </p:txBody>
          </p:sp>
        </p:grpSp>
        <p:pic>
          <p:nvPicPr>
            <p:cNvPr id="43" name="Graphic 42" descr="Ticket with solid fill">
              <a:extLst>
                <a:ext uri="{FF2B5EF4-FFF2-40B4-BE49-F238E27FC236}">
                  <a16:creationId xmlns:a16="http://schemas.microsoft.com/office/drawing/2014/main" id="{B4882A0D-8A92-39FF-FB7C-2557EE02AA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6657972" y="4146404"/>
              <a:ext cx="473078" cy="473078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BCE5A0D-2609-31C5-56CA-7AEF7F48DAD2}"/>
              </a:ext>
            </a:extLst>
          </p:cNvPr>
          <p:cNvGrpSpPr/>
          <p:nvPr userDrawn="1"/>
        </p:nvGrpSpPr>
        <p:grpSpPr>
          <a:xfrm>
            <a:off x="6422700" y="5154613"/>
            <a:ext cx="5007302" cy="936625"/>
            <a:chOff x="6422700" y="5154613"/>
            <a:chExt cx="5007302" cy="93662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F80D4AC-F3D6-F1DE-BAE0-4D2EA12F5B0F}"/>
                </a:ext>
              </a:extLst>
            </p:cNvPr>
            <p:cNvSpPr/>
            <p:nvPr userDrawn="1"/>
          </p:nvSpPr>
          <p:spPr>
            <a:xfrm>
              <a:off x="6422700" y="5154613"/>
              <a:ext cx="936625" cy="936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AEF2187-B5E4-76AC-B52B-0A9B907BCCF4}"/>
                </a:ext>
              </a:extLst>
            </p:cNvPr>
            <p:cNvGrpSpPr/>
            <p:nvPr userDrawn="1"/>
          </p:nvGrpSpPr>
          <p:grpSpPr>
            <a:xfrm>
              <a:off x="7620000" y="5197723"/>
              <a:ext cx="3810002" cy="850404"/>
              <a:chOff x="7620000" y="5059846"/>
              <a:chExt cx="3810002" cy="850404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8F88331-E60F-D0D6-DA67-BF75D76906FD}"/>
                  </a:ext>
                </a:extLst>
              </p:cNvPr>
              <p:cNvSpPr/>
              <p:nvPr userDrawn="1"/>
            </p:nvSpPr>
            <p:spPr>
              <a:xfrm>
                <a:off x="7620000" y="5059846"/>
                <a:ext cx="3810001" cy="1990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l"/>
                <a:r>
                  <a:rPr lang="en-GB" sz="1800" dirty="0">
                    <a:solidFill>
                      <a:schemeClr val="tx1"/>
                    </a:solidFill>
                  </a:rPr>
                  <a:t>Passenger experience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7CAAD87-F1DF-2CB4-997D-5F72227B19DA}"/>
                  </a:ext>
                </a:extLst>
              </p:cNvPr>
              <p:cNvSpPr/>
              <p:nvPr userDrawn="1"/>
            </p:nvSpPr>
            <p:spPr>
              <a:xfrm>
                <a:off x="7620001" y="5326651"/>
                <a:ext cx="3810001" cy="5835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indent="0">
                  <a:buNone/>
                </a:pPr>
                <a: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Travel and transport providers engage us to </a:t>
                </a:r>
                <a:b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</a:br>
                <a:r>
                  <a:rPr lang="en-GB" sz="12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evaluate and improve their customers research, purchasing, and passenger experiences.</a:t>
                </a:r>
              </a:p>
            </p:txBody>
          </p:sp>
        </p:grpSp>
        <p:pic>
          <p:nvPicPr>
            <p:cNvPr id="44" name="Graphic 43" descr="Route (Two Pins With A Path) with solid fill">
              <a:extLst>
                <a:ext uri="{FF2B5EF4-FFF2-40B4-BE49-F238E27FC236}">
                  <a16:creationId xmlns:a16="http://schemas.microsoft.com/office/drawing/2014/main" id="{88D0857C-30D3-112F-064F-800C0AE623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6657972" y="5386386"/>
              <a:ext cx="473078" cy="473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4027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sted B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629E7-19C9-6D3F-57EB-844FD17C71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trusted by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AA4E8-092A-20B1-B65E-A64D4BEEF7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B071B-6E26-9667-85E7-2825E111CB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FC85E5-FA8B-4AB6-A1A5-5F72B279E89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72ABE507-6485-6F09-7B72-7802AAB056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427163"/>
            <a:ext cx="1367279" cy="13672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EAC2AC-1301-036C-3C16-1839996F4F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75" y="3085660"/>
            <a:ext cx="1367279" cy="13660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F9B02E-95DF-08B7-AB10-EA00D7BBEA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75" y="4742943"/>
            <a:ext cx="1367279" cy="1365821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AE195A-E299-AE84-9DA9-13432CEA1B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2021" y="1427770"/>
            <a:ext cx="1367279" cy="13660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A0AD5D-5AEF-92A6-AA44-CEC951D2B3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2325" y="3084384"/>
            <a:ext cx="1366063" cy="136727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9FFC8E-D736-73D1-D232-61EF7C5B1E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082021" y="4742214"/>
            <a:ext cx="1367279" cy="1367279"/>
          </a:xfrm>
          <a:prstGeom prst="rect">
            <a:avLst/>
          </a:prstGeom>
          <a:noFill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1DB0562-A32C-3C88-7043-66786C720F2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1567" y="1427770"/>
            <a:ext cx="1367279" cy="13660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3562D9C-44A8-52D2-6D05-E7EB7660C1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959" y="3084384"/>
            <a:ext cx="1367279" cy="1367279"/>
          </a:xfrm>
          <a:prstGeom prst="rect">
            <a:avLst/>
          </a:prstGeom>
          <a:noFill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54615E9-3107-3C80-3401-097042CEFA3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1567" y="4742214"/>
            <a:ext cx="1367279" cy="136727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6EA964A-A9B6-E224-A82C-6566EC1175F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1113" y="1427770"/>
            <a:ext cx="1367279" cy="13660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73C3749-242E-9D75-10CA-ACEBCE961A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809" y="3084384"/>
            <a:ext cx="1367279" cy="136727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F64EA4-45E5-E81C-4E91-90F77A6183F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1113" y="4742214"/>
            <a:ext cx="1367279" cy="136727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A87A7AB-1757-F1F1-242D-70BDC709E68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0659" y="1427891"/>
            <a:ext cx="1367279" cy="1365821"/>
          </a:xfrm>
          <a:prstGeom prst="rect">
            <a:avLst/>
          </a:prstGeom>
          <a:noFill/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821CFB5-2FF6-279C-16DF-1D6445D6883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0659" y="3084384"/>
            <a:ext cx="1367279" cy="136727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3185AE3-11B8-15F0-25A3-A2D7D22215D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3698" y="4742214"/>
            <a:ext cx="1361201" cy="1367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3038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/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76EA702-B456-EBFD-373B-4F28FE7F6EC1}"/>
              </a:ext>
            </a:extLst>
          </p:cNvPr>
          <p:cNvSpPr/>
          <p:nvPr userDrawn="1"/>
        </p:nvSpPr>
        <p:spPr>
          <a:xfrm>
            <a:off x="10096501" y="0"/>
            <a:ext cx="2095500" cy="6858000"/>
          </a:xfrm>
          <a:prstGeom prst="rect">
            <a:avLst/>
          </a:prstGeom>
          <a:gradFill>
            <a:gsLst>
              <a:gs pos="100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84A4F-8AD3-60F8-FD99-3BD9E4C02D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3EB8F-B4B2-ABC2-85D5-689AA81A30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658DD88B-39CB-3595-50E0-52CC97A260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54856" y="1423988"/>
            <a:ext cx="2662238" cy="1774826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en-GB" dirty="0"/>
              <a:t>Insert headshot image.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67DE062-6915-4E00-A018-6DB3D56E33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4856" y="3298825"/>
            <a:ext cx="4005263" cy="360362"/>
          </a:xfrm>
        </p:spPr>
        <p:txBody>
          <a:bodyPr l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Insert Name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AD9D9A4-3171-C8E7-1FA1-A8DA653AAD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4856" y="3745773"/>
            <a:ext cx="4005263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1151190-9D71-5377-6BAA-42CCBC0CB2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4856" y="4805081"/>
            <a:ext cx="4005263" cy="1287743"/>
          </a:xfrm>
        </p:spPr>
        <p:txBody>
          <a:bodyPr lIns="0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about profile paragraph.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CB64D-4E5D-B504-E4F2-A9B7D10188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9" y="730250"/>
            <a:ext cx="8672514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about me/us title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856A94-B806-1507-F7BD-FC8F015D57E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4856" y="4071028"/>
            <a:ext cx="4005263" cy="193001"/>
          </a:xfrm>
        </p:spPr>
        <p:txBody>
          <a:bodyPr lIns="0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Telephone number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A23FBB-2798-59B4-BBF6-152F3DEC08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4856" y="4350614"/>
            <a:ext cx="4005263" cy="193001"/>
          </a:xfrm>
        </p:spPr>
        <p:txBody>
          <a:bodyPr lIns="0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endParaRPr lang="en-GB" dirty="0"/>
          </a:p>
        </p:txBody>
      </p: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A242F1B1-A3DD-301A-3CCE-8C70AE3A879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441157" y="1423988"/>
            <a:ext cx="2662238" cy="1774826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en-GB" dirty="0"/>
              <a:t>Insert headshot image.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0D6A08C9-C9EA-0BB3-5083-E4F1C0DF19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41157" y="3298825"/>
            <a:ext cx="4005263" cy="360362"/>
          </a:xfrm>
        </p:spPr>
        <p:txBody>
          <a:bodyPr l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Insert Name</a:t>
            </a:r>
            <a:endParaRPr lang="en-GB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9FE1D566-6DA0-3C28-69C5-6516B216CD1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41157" y="3745773"/>
            <a:ext cx="4005263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0352058-E346-D57B-18AA-F343F556850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441157" y="4805081"/>
            <a:ext cx="4005263" cy="1287743"/>
          </a:xfrm>
        </p:spPr>
        <p:txBody>
          <a:bodyPr lIns="0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about profile paragraph.</a:t>
            </a:r>
            <a:endParaRPr lang="en-GB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BD0F2925-2063-C747-216E-96C7E6AC851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41157" y="4071028"/>
            <a:ext cx="4005263" cy="193001"/>
          </a:xfrm>
        </p:spPr>
        <p:txBody>
          <a:bodyPr lIns="0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Telephone number</a:t>
            </a:r>
            <a:endParaRPr lang="en-GB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1BBA7269-59ED-8BAD-2481-036CD1C2CC3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41157" y="4350614"/>
            <a:ext cx="4005263" cy="193001"/>
          </a:xfrm>
        </p:spPr>
        <p:txBody>
          <a:bodyPr lIns="0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108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eam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49D4E3E2-FE66-B966-49BC-B1D03D04CF4F}"/>
              </a:ext>
            </a:extLst>
          </p:cNvPr>
          <p:cNvGrpSpPr/>
          <p:nvPr userDrawn="1"/>
        </p:nvGrpSpPr>
        <p:grpSpPr>
          <a:xfrm>
            <a:off x="8766175" y="0"/>
            <a:ext cx="3425821" cy="6858001"/>
            <a:chOff x="8766175" y="0"/>
            <a:chExt cx="3425821" cy="685800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127DA0F-066E-5A66-9D71-BA4361B8BE97}"/>
                </a:ext>
              </a:extLst>
            </p:cNvPr>
            <p:cNvSpPr/>
            <p:nvPr userDrawn="1"/>
          </p:nvSpPr>
          <p:spPr>
            <a:xfrm>
              <a:off x="8766175" y="0"/>
              <a:ext cx="3425821" cy="6858000"/>
            </a:xfrm>
            <a:prstGeom prst="rect">
              <a:avLst/>
            </a:prstGeom>
            <a:gradFill>
              <a:gsLst>
                <a:gs pos="100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9C7FD90-8AD7-4D14-636A-813C64C778F7}"/>
                </a:ext>
              </a:extLst>
            </p:cNvPr>
            <p:cNvGrpSpPr/>
            <p:nvPr userDrawn="1"/>
          </p:nvGrpSpPr>
          <p:grpSpPr>
            <a:xfrm>
              <a:off x="9249474" y="1"/>
              <a:ext cx="2942521" cy="6858000"/>
              <a:chOff x="9249474" y="1"/>
              <a:chExt cx="2942521" cy="6858000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E3CB3AC-9299-CD76-8951-1D7DF0FE9E06}"/>
                  </a:ext>
                </a:extLst>
              </p:cNvPr>
              <p:cNvSpPr/>
              <p:nvPr userDrawn="1"/>
            </p:nvSpPr>
            <p:spPr>
              <a:xfrm>
                <a:off x="10249234" y="1"/>
                <a:ext cx="1942761" cy="2434769"/>
              </a:xfrm>
              <a:custGeom>
                <a:avLst/>
                <a:gdLst>
                  <a:gd name="connsiteX0" fmla="*/ 0 w 1942761"/>
                  <a:gd name="connsiteY0" fmla="*/ 0 h 2434769"/>
                  <a:gd name="connsiteX1" fmla="*/ 1942761 w 1942761"/>
                  <a:gd name="connsiteY1" fmla="*/ 0 h 2434769"/>
                  <a:gd name="connsiteX2" fmla="*/ 1942761 w 1942761"/>
                  <a:gd name="connsiteY2" fmla="*/ 1519948 h 2434769"/>
                  <a:gd name="connsiteX3" fmla="*/ 1412165 w 1942761"/>
                  <a:gd name="connsiteY3" fmla="*/ 2434769 h 243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761" h="2434769">
                    <a:moveTo>
                      <a:pt x="0" y="0"/>
                    </a:moveTo>
                    <a:lnTo>
                      <a:pt x="1942761" y="0"/>
                    </a:lnTo>
                    <a:lnTo>
                      <a:pt x="1942761" y="1519948"/>
                    </a:lnTo>
                    <a:lnTo>
                      <a:pt x="1412165" y="24347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19A6C4B-95EC-53F6-00D5-2FA5C5B8C021}"/>
                  </a:ext>
                </a:extLst>
              </p:cNvPr>
              <p:cNvSpPr/>
              <p:nvPr userDrawn="1"/>
            </p:nvSpPr>
            <p:spPr>
              <a:xfrm>
                <a:off x="9249474" y="1784690"/>
                <a:ext cx="2942521" cy="5073311"/>
              </a:xfrm>
              <a:custGeom>
                <a:avLst/>
                <a:gdLst>
                  <a:gd name="connsiteX0" fmla="*/ 2942521 w 2942521"/>
                  <a:gd name="connsiteY0" fmla="*/ 0 h 5073311"/>
                  <a:gd name="connsiteX1" fmla="*/ 2942521 w 2942521"/>
                  <a:gd name="connsiteY1" fmla="*/ 5073311 h 5073311"/>
                  <a:gd name="connsiteX2" fmla="*/ 0 w 2942521"/>
                  <a:gd name="connsiteY2" fmla="*/ 5073311 h 507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42521" h="5073311">
                    <a:moveTo>
                      <a:pt x="2942521" y="0"/>
                    </a:moveTo>
                    <a:lnTo>
                      <a:pt x="2942521" y="5073311"/>
                    </a:lnTo>
                    <a:lnTo>
                      <a:pt x="0" y="50733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412AEE-5E6D-9576-9AD7-44A1BF451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9" y="730250"/>
            <a:ext cx="7356476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your team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6811E-E099-A2AF-0790-0FFA79BF07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D4C7D-4D72-556A-B918-DC6EE1F813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2" name="Picture Placeholder 21">
            <a:extLst>
              <a:ext uri="{FF2B5EF4-FFF2-40B4-BE49-F238E27FC236}">
                <a16:creationId xmlns:a16="http://schemas.microsoft.com/office/drawing/2014/main" id="{6C65DBEE-3B64-9F6F-F59B-84EB5B6737F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2001" y="1423989"/>
            <a:ext cx="1301749" cy="1301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en-GB" dirty="0"/>
              <a:t>Insert headshot image.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ED277AE1-08A9-5920-0077-1022EED055E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24089" y="1423988"/>
            <a:ext cx="3570320" cy="360362"/>
          </a:xfrm>
        </p:spPr>
        <p:txBody>
          <a:bodyPr l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Insert Name</a:t>
            </a:r>
            <a:endParaRPr lang="en-GB" dirty="0"/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D1C06E14-E3BE-DFA2-62BE-687447B9D7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24089" y="1859477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4D0B34E8-3257-DCF7-CECB-36CA26F42DC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24089" y="2173273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 (if needed)</a:t>
            </a:r>
            <a:endParaRPr lang="en-GB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E39851AF-9DD8-7D08-DA38-26C97643D1F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24089" y="2487070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Telephone number (if needed)</a:t>
            </a:r>
            <a:endParaRPr lang="en-GB" dirty="0"/>
          </a:p>
        </p:txBody>
      </p:sp>
      <p:sp>
        <p:nvSpPr>
          <p:cNvPr id="67" name="Picture Placeholder 21">
            <a:extLst>
              <a:ext uri="{FF2B5EF4-FFF2-40B4-BE49-F238E27FC236}">
                <a16:creationId xmlns:a16="http://schemas.microsoft.com/office/drawing/2014/main" id="{0FDE023A-2B05-1B32-C342-3530B030A16C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62001" y="4783136"/>
            <a:ext cx="1301749" cy="1301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en-GB" dirty="0"/>
              <a:t>Insert headshot image.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A6C23127-69BD-2653-3D27-C31B4B26F8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24089" y="4783135"/>
            <a:ext cx="3570320" cy="360362"/>
          </a:xfrm>
        </p:spPr>
        <p:txBody>
          <a:bodyPr l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Insert Name</a:t>
            </a:r>
            <a:endParaRPr lang="en-GB" dirty="0"/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0829647E-85E4-5A65-1414-DDE3770062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224089" y="5218624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A744EB76-8B62-90C8-FE6B-45F86B690E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224089" y="5532420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 (if needed)</a:t>
            </a:r>
            <a:endParaRPr lang="en-GB" dirty="0"/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0D8B919C-6BB8-174A-3D5A-74BA1397A9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224089" y="5846217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Telephone number (if needed)</a:t>
            </a:r>
            <a:endParaRPr lang="en-GB" dirty="0"/>
          </a:p>
        </p:txBody>
      </p:sp>
      <p:sp>
        <p:nvSpPr>
          <p:cNvPr id="72" name="Picture Placeholder 21">
            <a:extLst>
              <a:ext uri="{FF2B5EF4-FFF2-40B4-BE49-F238E27FC236}">
                <a16:creationId xmlns:a16="http://schemas.microsoft.com/office/drawing/2014/main" id="{0BB32725-66DF-5534-45ED-5E0421B4835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762001" y="3102027"/>
            <a:ext cx="1301749" cy="1301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en-GB" dirty="0"/>
              <a:t>Insert headshot image.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FA111C11-E217-BC77-7AC2-A1F5243CD75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224089" y="3102026"/>
            <a:ext cx="3570320" cy="360362"/>
          </a:xfrm>
        </p:spPr>
        <p:txBody>
          <a:bodyPr l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Insert Name</a:t>
            </a:r>
            <a:endParaRPr lang="en-GB" dirty="0"/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3919A14F-5158-8023-962E-67F5176D3E5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24089" y="3537515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AF439370-7F89-4E63-55C4-42DAF0E1C58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24089" y="3851311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 (if needed)</a:t>
            </a:r>
            <a:endParaRPr lang="en-GB" dirty="0"/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3309A4C7-4574-38A3-B5C4-7DAA07C8706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224089" y="4165108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Telephone number (if needed)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267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eam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2AEE-5E6D-9576-9AD7-44A1BF451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9" y="730250"/>
            <a:ext cx="10680700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your team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6811E-E099-A2AF-0790-0FFA79BF07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D4C7D-4D72-556A-B918-DC6EE1F813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FC85E5-FA8B-4AB6-A1A5-5F72B279E89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B66DFAAB-F1C9-D118-0A06-80ADD08B9BA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2001" y="1423989"/>
            <a:ext cx="1301749" cy="1301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en-GB" dirty="0"/>
              <a:t>Insert headshot image.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3CAA366-812B-023F-8053-4A945CBD8AE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24089" y="1423988"/>
            <a:ext cx="3570320" cy="360362"/>
          </a:xfrm>
        </p:spPr>
        <p:txBody>
          <a:bodyPr l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Insert Name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17DE33C-B08B-0A4C-68CB-A1473AD9458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24089" y="1859477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EDE3D7-E181-A3B8-6966-B95C5CE5756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24089" y="2173273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 (if needed)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8A6C42F-6C93-4801-0557-9D973F0524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24089" y="2487070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Telephone number (if needed)</a:t>
            </a:r>
            <a:endParaRPr lang="en-GB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F00EA6F2-7A34-B0F1-2B33-1986E2268F6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62001" y="4783136"/>
            <a:ext cx="1301749" cy="1301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en-GB" dirty="0"/>
              <a:t>Insert headshot image.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D028FB2-9C0B-95E1-B773-9216E54ED98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24089" y="4783135"/>
            <a:ext cx="3570320" cy="360362"/>
          </a:xfrm>
        </p:spPr>
        <p:txBody>
          <a:bodyPr l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Insert Name</a:t>
            </a:r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156C5A1B-4C91-EF31-84E1-EF94DF52D2A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224089" y="5218624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5C5E16C1-D87D-B520-8F1C-EEF4F811BE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224089" y="5532420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 (if needed)</a:t>
            </a:r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261D0BC-CF40-1DED-D909-6BCAA585C74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224089" y="5846217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Telephone number (if needed)</a:t>
            </a:r>
            <a:endParaRPr lang="en-GB" dirty="0"/>
          </a:p>
        </p:txBody>
      </p:sp>
      <p:sp>
        <p:nvSpPr>
          <p:cNvPr id="27" name="Picture Placeholder 21">
            <a:extLst>
              <a:ext uri="{FF2B5EF4-FFF2-40B4-BE49-F238E27FC236}">
                <a16:creationId xmlns:a16="http://schemas.microsoft.com/office/drawing/2014/main" id="{164E792C-DCD1-3F0B-0EDF-748D0CF44A6F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762001" y="3102027"/>
            <a:ext cx="1301749" cy="1301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en-GB" dirty="0"/>
              <a:t>Insert headshot image.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2383F0F-E6E9-1FDA-A9BB-1B3FCACA7FD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224089" y="3102026"/>
            <a:ext cx="3570320" cy="360362"/>
          </a:xfrm>
        </p:spPr>
        <p:txBody>
          <a:bodyPr l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Insert Name</a:t>
            </a:r>
            <a:endParaRPr lang="en-GB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A7BF07D9-2D7F-DEDA-0EC6-1D703BC9623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24089" y="3537515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8B2FB9F-A1DD-D273-4D53-B5B475049C6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24089" y="3851311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 (if needed)</a:t>
            </a:r>
            <a:endParaRPr lang="en-GB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BF97263F-0136-F783-9B51-9E23950CFA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224089" y="4165108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Telephone number (if needed)</a:t>
            </a:r>
            <a:endParaRPr lang="en-GB" dirty="0"/>
          </a:p>
        </p:txBody>
      </p: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F87BCC46-F67F-11D3-5057-8FA8BA4DA2E4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397591" y="1423989"/>
            <a:ext cx="1301749" cy="1301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en-GB" dirty="0"/>
              <a:t>Insert headshot image.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1162044-C20F-075E-FDCC-C3346F73A1C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859679" y="1423988"/>
            <a:ext cx="3570320" cy="360362"/>
          </a:xfrm>
        </p:spPr>
        <p:txBody>
          <a:bodyPr l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Insert Name</a:t>
            </a:r>
            <a:endParaRPr lang="en-GB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61DAA4C-4F18-9F96-4757-4E860BD66EA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859679" y="1859477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F80E9D1-114D-8D46-E2AB-596E5E54510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859679" y="2173273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 (if needed)</a:t>
            </a:r>
            <a:endParaRPr lang="en-GB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F9A3A088-7614-7F91-1C07-81121137DDC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859679" y="2487070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Telephone number (if needed)</a:t>
            </a:r>
            <a:endParaRPr lang="en-GB" dirty="0"/>
          </a:p>
        </p:txBody>
      </p:sp>
      <p:sp>
        <p:nvSpPr>
          <p:cNvPr id="42" name="Picture Placeholder 21">
            <a:extLst>
              <a:ext uri="{FF2B5EF4-FFF2-40B4-BE49-F238E27FC236}">
                <a16:creationId xmlns:a16="http://schemas.microsoft.com/office/drawing/2014/main" id="{0A675F03-4AC0-A207-59F4-521B951C1220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6397591" y="3102027"/>
            <a:ext cx="1301749" cy="1301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en-GB" dirty="0"/>
              <a:t>Insert headshot image.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94817431-19B4-02CB-D987-3509EB2D471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859679" y="3102026"/>
            <a:ext cx="3570320" cy="360362"/>
          </a:xfrm>
        </p:spPr>
        <p:txBody>
          <a:bodyPr l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Insert Name</a:t>
            </a:r>
            <a:endParaRPr lang="en-GB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DCA6E411-E92F-728A-E8FE-9BC5235F493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859679" y="3537515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F3049289-BC10-A383-913E-571954ED3A7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859679" y="3851311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 (if needed)</a:t>
            </a:r>
            <a:endParaRPr lang="en-GB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AC81EFCD-2D79-F4AB-2982-4DF0B5D2095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859679" y="4165108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Telephone number (if needed)</a:t>
            </a:r>
            <a:endParaRPr lang="en-GB" dirty="0"/>
          </a:p>
        </p:txBody>
      </p:sp>
      <p:sp>
        <p:nvSpPr>
          <p:cNvPr id="9" name="Picture Placeholder 21">
            <a:extLst>
              <a:ext uri="{FF2B5EF4-FFF2-40B4-BE49-F238E27FC236}">
                <a16:creationId xmlns:a16="http://schemas.microsoft.com/office/drawing/2014/main" id="{3DD7C3A2-E939-3AB7-217C-EA19ECD6E39E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97591" y="4780066"/>
            <a:ext cx="1301749" cy="1301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en-GB" dirty="0"/>
              <a:t>Insert headshot image.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E8F86D1-27EF-7092-1297-B1C16B24AB6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859679" y="4780065"/>
            <a:ext cx="3570320" cy="360362"/>
          </a:xfrm>
        </p:spPr>
        <p:txBody>
          <a:bodyPr l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Insert Name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054F581-CA16-CD38-DF07-B1B864DCBF0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859679" y="5215554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F697F9A-0D47-09B1-A5BB-29A92F81578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859679" y="5529350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 (if needed)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773CBF3-0DAA-7624-372A-BDD35E90474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859679" y="5843147"/>
            <a:ext cx="3570320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Telephone number (if needed)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160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EB82-9217-490C-5A4F-58572A009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about us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E18286-EB46-B2AC-6F92-DB68507AAC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EBFC8-8FD1-4CF5-5324-0B36813370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748E43-FB5E-8FF9-C1DE-2EF27D5E2EAE}"/>
              </a:ext>
            </a:extLst>
          </p:cNvPr>
          <p:cNvSpPr txBox="1"/>
          <p:nvPr userDrawn="1"/>
        </p:nvSpPr>
        <p:spPr>
          <a:xfrm>
            <a:off x="762000" y="1427163"/>
            <a:ext cx="5334000" cy="46636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fontAlgn="base">
              <a:spcBef>
                <a:spcPts val="1000"/>
              </a:spcBef>
              <a:spcAft>
                <a:spcPts val="1000"/>
              </a:spcAft>
            </a:pPr>
            <a:r>
              <a:rPr lang="en-GB" sz="2000" b="0" i="0" dirty="0">
                <a:solidFill>
                  <a:schemeClr val="tx1"/>
                </a:solidFill>
                <a:effectLst/>
                <a:latin typeface="+mj-lt"/>
              </a:rPr>
              <a:t>Border Crossing UX is a user experience design consultancy based in Edinburgh </a:t>
            </a:r>
            <a:br>
              <a:rPr lang="en-GB" sz="2000" b="0" i="0" dirty="0">
                <a:solidFill>
                  <a:schemeClr val="tx1"/>
                </a:solidFill>
                <a:effectLst/>
                <a:latin typeface="+mj-lt"/>
              </a:rPr>
            </a:br>
            <a:r>
              <a:rPr lang="en-GB" sz="2000" b="0" i="0" dirty="0">
                <a:solidFill>
                  <a:schemeClr val="tx1"/>
                </a:solidFill>
                <a:effectLst/>
                <a:latin typeface="+mj-lt"/>
              </a:rPr>
              <a:t>and London.</a:t>
            </a:r>
          </a:p>
          <a:p>
            <a:pPr algn="l" fontAlgn="base">
              <a:spcBef>
                <a:spcPts val="1000"/>
              </a:spcBef>
              <a:spcAft>
                <a:spcPts val="1000"/>
              </a:spcAft>
            </a:pPr>
            <a:r>
              <a:rPr lang="en-GB" sz="2000" b="0" i="0" dirty="0">
                <a:solidFill>
                  <a:schemeClr val="tx1"/>
                </a:solidFill>
                <a:effectLst/>
                <a:latin typeface="+mj-lt"/>
              </a:rPr>
              <a:t>We help organisations accelerate innovation, adoption, and growth. For over 10 years, our research, strategy, and user centred design services have produced profitable outcomes across sectors.</a:t>
            </a:r>
          </a:p>
          <a:p>
            <a:pPr algn="l" fontAlgn="base">
              <a:spcBef>
                <a:spcPts val="1000"/>
              </a:spcBef>
              <a:spcAft>
                <a:spcPts val="1000"/>
              </a:spcAft>
            </a:pPr>
            <a:r>
              <a:rPr lang="en-GB" sz="2000" b="0" i="0" dirty="0">
                <a:solidFill>
                  <a:schemeClr val="tx1"/>
                </a:solidFill>
                <a:effectLst/>
                <a:latin typeface="+mj-lt"/>
              </a:rPr>
              <a:t>World-class organisations choose us to solve complex problems, explore new opportunities, and accelerate the development of new value propositions, products, and services.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50B2EC3F-9598-6268-DE82-BC2B9DB278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67513" y="1436689"/>
            <a:ext cx="4665661" cy="4665661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213920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/ By Th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E18286-EB46-B2AC-6F92-DB68507AAC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EBFC8-8FD1-4CF5-5324-0B36813370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748E43-FB5E-8FF9-C1DE-2EF27D5E2EAE}"/>
              </a:ext>
            </a:extLst>
          </p:cNvPr>
          <p:cNvSpPr txBox="1"/>
          <p:nvPr userDrawn="1"/>
        </p:nvSpPr>
        <p:spPr>
          <a:xfrm>
            <a:off x="762000" y="1762125"/>
            <a:ext cx="5334000" cy="43287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fontAlgn="base">
              <a:spcBef>
                <a:spcPts val="1000"/>
              </a:spcBef>
              <a:spcAft>
                <a:spcPts val="1000"/>
              </a:spcAft>
            </a:pPr>
            <a:r>
              <a:rPr lang="en-GB" sz="1800" b="0" i="0" dirty="0">
                <a:solidFill>
                  <a:schemeClr val="tx1"/>
                </a:solidFill>
                <a:effectLst/>
                <a:latin typeface="+mj-lt"/>
              </a:rPr>
              <a:t>Border Crossing UX is a user experience design consultancy based in Edinburgh and London.</a:t>
            </a:r>
          </a:p>
          <a:p>
            <a:pPr algn="l" fontAlgn="base">
              <a:spcBef>
                <a:spcPts val="1000"/>
              </a:spcBef>
              <a:spcAft>
                <a:spcPts val="1000"/>
              </a:spcAft>
            </a:pPr>
            <a:r>
              <a:rPr lang="en-GB" sz="1800" b="0" i="0" dirty="0">
                <a:solidFill>
                  <a:schemeClr val="tx1"/>
                </a:solidFill>
                <a:effectLst/>
                <a:latin typeface="+mj-lt"/>
              </a:rPr>
              <a:t>We help organisations accelerate innovation, adoption, and growth. For over 10 years, our research, strategy, and user centred design services have produced profitable outcomes across sectors.</a:t>
            </a:r>
          </a:p>
          <a:p>
            <a:pPr algn="l" fontAlgn="base">
              <a:spcBef>
                <a:spcPts val="1000"/>
              </a:spcBef>
              <a:spcAft>
                <a:spcPts val="1000"/>
              </a:spcAft>
            </a:pPr>
            <a:r>
              <a:rPr lang="en-GB" sz="1800" b="0" i="0" dirty="0">
                <a:solidFill>
                  <a:schemeClr val="tx1"/>
                </a:solidFill>
                <a:effectLst/>
                <a:latin typeface="+mj-lt"/>
              </a:rPr>
              <a:t>World-class organisations choose us to solve complex problems, explore new opportunities, </a:t>
            </a:r>
            <a:br>
              <a:rPr lang="en-GB" sz="1800" b="0" i="0" dirty="0">
                <a:solidFill>
                  <a:schemeClr val="tx1"/>
                </a:solidFill>
                <a:effectLst/>
                <a:latin typeface="+mj-lt"/>
              </a:rPr>
            </a:br>
            <a:r>
              <a:rPr lang="en-GB" sz="1800" b="0" i="0" dirty="0">
                <a:solidFill>
                  <a:schemeClr val="tx1"/>
                </a:solidFill>
                <a:effectLst/>
                <a:latin typeface="+mj-lt"/>
              </a:rPr>
              <a:t>and accelerate the development of new value propositions, products, and services.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59A7D52F-A8B2-040F-2BF2-F56B4C0F714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767513" y="2529704"/>
            <a:ext cx="2001838" cy="5590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[Text to support]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853BADDC-E3E6-3D4C-9C14-186AD6BE982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767513" y="1762125"/>
            <a:ext cx="2001838" cy="676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[000000]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1BACD581-DC7E-6734-8789-2514FA77570C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436101" y="2529704"/>
            <a:ext cx="2001838" cy="5590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[Text to support]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CE256519-E6ED-C241-6F3C-1558EAEE4FA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436101" y="1762125"/>
            <a:ext cx="2001838" cy="676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[000000]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A90577-57AE-F2C1-CF75-C2A530C883B9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767513" y="4532186"/>
            <a:ext cx="2001838" cy="5590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[Text to support]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840CEBB-87C5-F9E2-3832-D4A92C8C20D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767513" y="3764607"/>
            <a:ext cx="2001838" cy="676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[000000]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48E60F86-9A48-C320-7411-7307CEC6A9A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436101" y="4532186"/>
            <a:ext cx="2001838" cy="5590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[Text to support]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A2117F1-64FE-5267-3FA4-C56D8E81B857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9436101" y="3764607"/>
            <a:ext cx="2001838" cy="676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[000000]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A81797-2E61-6BF5-203F-D5F2C1F0EA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about us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86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esente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65A1A3A-47B3-8E11-6AF7-1D4691A63892}"/>
              </a:ext>
            </a:extLst>
          </p:cNvPr>
          <p:cNvGrpSpPr/>
          <p:nvPr userDrawn="1"/>
        </p:nvGrpSpPr>
        <p:grpSpPr>
          <a:xfrm>
            <a:off x="8766175" y="0"/>
            <a:ext cx="3425821" cy="6858001"/>
            <a:chOff x="8766175" y="0"/>
            <a:chExt cx="3425821" cy="685800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DB21D-BFC5-C8DB-D437-42DA8CC66D43}"/>
                </a:ext>
              </a:extLst>
            </p:cNvPr>
            <p:cNvSpPr/>
            <p:nvPr userDrawn="1"/>
          </p:nvSpPr>
          <p:spPr>
            <a:xfrm>
              <a:off x="8766175" y="0"/>
              <a:ext cx="3425821" cy="6858000"/>
            </a:xfrm>
            <a:prstGeom prst="rect">
              <a:avLst/>
            </a:prstGeom>
            <a:gradFill>
              <a:gsLst>
                <a:gs pos="100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F82BA1B-53E3-4E69-DEC9-28A3EE06EFD4}"/>
                </a:ext>
              </a:extLst>
            </p:cNvPr>
            <p:cNvGrpSpPr/>
            <p:nvPr userDrawn="1"/>
          </p:nvGrpSpPr>
          <p:grpSpPr>
            <a:xfrm>
              <a:off x="9249474" y="1"/>
              <a:ext cx="2942521" cy="6858000"/>
              <a:chOff x="9249474" y="1"/>
              <a:chExt cx="2942521" cy="6858000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6F8B1F1-9C5A-8EC3-9808-51EB675E78BE}"/>
                  </a:ext>
                </a:extLst>
              </p:cNvPr>
              <p:cNvSpPr/>
              <p:nvPr userDrawn="1"/>
            </p:nvSpPr>
            <p:spPr>
              <a:xfrm>
                <a:off x="10249234" y="1"/>
                <a:ext cx="1942761" cy="2434769"/>
              </a:xfrm>
              <a:custGeom>
                <a:avLst/>
                <a:gdLst>
                  <a:gd name="connsiteX0" fmla="*/ 0 w 1942761"/>
                  <a:gd name="connsiteY0" fmla="*/ 0 h 2434769"/>
                  <a:gd name="connsiteX1" fmla="*/ 1942761 w 1942761"/>
                  <a:gd name="connsiteY1" fmla="*/ 0 h 2434769"/>
                  <a:gd name="connsiteX2" fmla="*/ 1942761 w 1942761"/>
                  <a:gd name="connsiteY2" fmla="*/ 1519948 h 2434769"/>
                  <a:gd name="connsiteX3" fmla="*/ 1412165 w 1942761"/>
                  <a:gd name="connsiteY3" fmla="*/ 2434769 h 243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761" h="2434769">
                    <a:moveTo>
                      <a:pt x="0" y="0"/>
                    </a:moveTo>
                    <a:lnTo>
                      <a:pt x="1942761" y="0"/>
                    </a:lnTo>
                    <a:lnTo>
                      <a:pt x="1942761" y="1519948"/>
                    </a:lnTo>
                    <a:lnTo>
                      <a:pt x="1412165" y="24347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D43706-45C8-23D2-C61B-B216F227DD74}"/>
                  </a:ext>
                </a:extLst>
              </p:cNvPr>
              <p:cNvSpPr/>
              <p:nvPr userDrawn="1"/>
            </p:nvSpPr>
            <p:spPr>
              <a:xfrm>
                <a:off x="9249474" y="1784690"/>
                <a:ext cx="2942521" cy="5073311"/>
              </a:xfrm>
              <a:custGeom>
                <a:avLst/>
                <a:gdLst>
                  <a:gd name="connsiteX0" fmla="*/ 2942521 w 2942521"/>
                  <a:gd name="connsiteY0" fmla="*/ 0 h 5073311"/>
                  <a:gd name="connsiteX1" fmla="*/ 2942521 w 2942521"/>
                  <a:gd name="connsiteY1" fmla="*/ 5073311 h 5073311"/>
                  <a:gd name="connsiteX2" fmla="*/ 0 w 2942521"/>
                  <a:gd name="connsiteY2" fmla="*/ 5073311 h 507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42521" h="5073311">
                    <a:moveTo>
                      <a:pt x="2942521" y="0"/>
                    </a:moveTo>
                    <a:lnTo>
                      <a:pt x="2942521" y="5073311"/>
                    </a:lnTo>
                    <a:lnTo>
                      <a:pt x="0" y="50733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7B0DA-FB4C-7F1E-CF0A-00FC54928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7C3DB-4970-D2FF-69FE-8A38061115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E0042-D5A0-76B5-5BE5-82CDB64A9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22593"/>
            <a:ext cx="3332163" cy="370536"/>
          </a:xfrm>
          <a:prstGeom prst="rect">
            <a:avLst/>
          </a:prstGeom>
        </p:spPr>
      </p:pic>
      <p:sp>
        <p:nvSpPr>
          <p:cNvPr id="45" name="Picture Placeholder 21">
            <a:extLst>
              <a:ext uri="{FF2B5EF4-FFF2-40B4-BE49-F238E27FC236}">
                <a16:creationId xmlns:a16="http://schemas.microsoft.com/office/drawing/2014/main" id="{BD2B112E-BAFD-D8C9-163C-C3B0E0D692A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2001" y="1762125"/>
            <a:ext cx="1669790" cy="166979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en-GB" dirty="0"/>
              <a:t>Insert image OR</a:t>
            </a:r>
            <a:br>
              <a:rPr lang="en-GB" dirty="0"/>
            </a:br>
            <a:r>
              <a:rPr lang="en-GB" dirty="0"/>
              <a:t>delete placeholder</a:t>
            </a:r>
            <a:br>
              <a:rPr lang="en-GB" dirty="0"/>
            </a:br>
            <a:r>
              <a:rPr lang="en-GB" dirty="0"/>
              <a:t>and move text to left.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09078341-F38E-D962-23AD-E0A5DA0CD35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57489" y="1762125"/>
            <a:ext cx="5339556" cy="360362"/>
          </a:xfrm>
        </p:spPr>
        <p:txBody>
          <a:bodyPr l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Insert Name</a:t>
            </a:r>
            <a:endParaRPr lang="en-GB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94D09C20-5CE4-D5A2-AF37-1AC53A4151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57489" y="2190952"/>
            <a:ext cx="5339556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2F7A0132-FA03-1D65-6075-958437C58B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57489" y="2572441"/>
            <a:ext cx="5339556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  <a:endParaRPr lang="en-GB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0E0A64C7-4B00-5BFA-EE80-6E9CE46B663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57489" y="2882844"/>
            <a:ext cx="5339556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Telephone number</a:t>
            </a:r>
            <a:endParaRPr lang="en-GB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120C983C-A64C-6BAD-7763-2B0BF826DA5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57489" y="3193247"/>
            <a:ext cx="5339556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endParaRPr lang="en-GB" dirty="0"/>
          </a:p>
        </p:txBody>
      </p:sp>
      <p:sp>
        <p:nvSpPr>
          <p:cNvPr id="52" name="Picture Placeholder 21">
            <a:extLst>
              <a:ext uri="{FF2B5EF4-FFF2-40B4-BE49-F238E27FC236}">
                <a16:creationId xmlns:a16="http://schemas.microsoft.com/office/drawing/2014/main" id="{3901A71A-D517-68F8-A9C7-2729032F017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62001" y="3760434"/>
            <a:ext cx="1669790" cy="166979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en-GB" dirty="0"/>
              <a:t>Insert image OR</a:t>
            </a:r>
            <a:br>
              <a:rPr lang="en-GB" dirty="0"/>
            </a:br>
            <a:r>
              <a:rPr lang="en-GB" dirty="0"/>
              <a:t>delete placeholder</a:t>
            </a:r>
            <a:br>
              <a:rPr lang="en-GB" dirty="0"/>
            </a:br>
            <a:r>
              <a:rPr lang="en-GB" dirty="0"/>
              <a:t>and move text to left.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BCC5E171-DECB-2A93-2789-53E42E85F82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57489" y="3760434"/>
            <a:ext cx="5339556" cy="360362"/>
          </a:xfrm>
        </p:spPr>
        <p:txBody>
          <a:bodyPr l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Insert Name</a:t>
            </a:r>
            <a:endParaRPr lang="en-GB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C433E10-6175-A56C-8556-66349705A1D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57489" y="4189261"/>
            <a:ext cx="5339556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BDFBCCD3-E1F7-4098-9BD7-C79B2256F0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57489" y="4570750"/>
            <a:ext cx="5339556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  <a:endParaRPr lang="en-GB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BB02C40D-AD60-3F98-456B-5BF9FAFD02D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757489" y="4881153"/>
            <a:ext cx="5339556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Telephone number</a:t>
            </a:r>
            <a:endParaRPr lang="en-GB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DF55D73A-FB90-47E1-C6C8-7918DE6C53B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57489" y="5191556"/>
            <a:ext cx="5339556" cy="238669"/>
          </a:xfrm>
        </p:spPr>
        <p:txBody>
          <a:bodyPr l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47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78D1AD-D9D3-6DA3-14A8-77B039336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22593"/>
            <a:ext cx="3332163" cy="370536"/>
          </a:xfrm>
          <a:prstGeom prst="rect">
            <a:avLst/>
          </a:prstGeom>
        </p:spPr>
      </p:pic>
      <p:sp>
        <p:nvSpPr>
          <p:cNvPr id="17" name="Title 11">
            <a:extLst>
              <a:ext uri="{FF2B5EF4-FFF2-40B4-BE49-F238E27FC236}">
                <a16:creationId xmlns:a16="http://schemas.microsoft.com/office/drawing/2014/main" id="{5E2E22D4-03BB-3755-66C1-21EEC55B1F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1762125"/>
            <a:ext cx="4667250" cy="2669984"/>
          </a:xfrm>
        </p:spPr>
        <p:txBody>
          <a:bodyPr>
            <a:noAutofit/>
          </a:bodyPr>
          <a:lstStyle>
            <a:lvl1pPr>
              <a:lnSpc>
                <a:spcPts val="5600"/>
              </a:lnSpc>
              <a:spcAft>
                <a:spcPts val="1000"/>
              </a:spcAft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that can be used over 4 lines</a:t>
            </a:r>
            <a:endParaRPr lang="en-GB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6B3FE04-918F-0B04-0E9A-6A5E0DB7EE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2" y="5398275"/>
            <a:ext cx="4667250" cy="6945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Author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30CB0D3-AE35-74A1-C88F-B8D4DF407E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03939" y="758826"/>
            <a:ext cx="5333999" cy="5333999"/>
          </a:xfrm>
        </p:spPr>
        <p:txBody>
          <a:bodyPr/>
          <a:lstStyle>
            <a:lvl1pPr marL="0" indent="0" algn="r">
              <a:buNone/>
              <a:defRPr sz="2000"/>
            </a:lvl1pPr>
          </a:lstStyle>
          <a:p>
            <a:r>
              <a:rPr lang="en-GB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7413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BB1225-24E4-F38B-9B6A-D5BDE161DED3}"/>
              </a:ext>
            </a:extLst>
          </p:cNvPr>
          <p:cNvSpPr/>
          <p:nvPr userDrawn="1"/>
        </p:nvSpPr>
        <p:spPr>
          <a:xfrm>
            <a:off x="1" y="1427163"/>
            <a:ext cx="12191996" cy="5430837"/>
          </a:xfrm>
          <a:prstGeom prst="rect">
            <a:avLst/>
          </a:prstGeom>
          <a:gradFill>
            <a:gsLst>
              <a:gs pos="200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7DCAE1-5B24-7EC3-8A70-B34437C3FD59}"/>
              </a:ext>
            </a:extLst>
          </p:cNvPr>
          <p:cNvGrpSpPr/>
          <p:nvPr userDrawn="1"/>
        </p:nvGrpSpPr>
        <p:grpSpPr>
          <a:xfrm>
            <a:off x="8010690" y="1427164"/>
            <a:ext cx="4181308" cy="5430838"/>
            <a:chOff x="10110232" y="4154124"/>
            <a:chExt cx="2081768" cy="2703877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AE9421C6-3798-EE92-8303-D388EAEAC028}"/>
                </a:ext>
              </a:extLst>
            </p:cNvPr>
            <p:cNvSpPr/>
            <p:nvPr userDrawn="1"/>
          </p:nvSpPr>
          <p:spPr>
            <a:xfrm rot="10800000">
              <a:off x="10110232" y="4154124"/>
              <a:ext cx="1984376" cy="171066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E0E147-1C2E-54E6-D3F7-40086914E0B9}"/>
                </a:ext>
              </a:extLst>
            </p:cNvPr>
            <p:cNvSpPr/>
            <p:nvPr userDrawn="1"/>
          </p:nvSpPr>
          <p:spPr>
            <a:xfrm>
              <a:off x="10623752" y="4154126"/>
              <a:ext cx="1568248" cy="2703875"/>
            </a:xfrm>
            <a:custGeom>
              <a:avLst/>
              <a:gdLst>
                <a:gd name="connsiteX0" fmla="*/ 1568248 w 1568248"/>
                <a:gd name="connsiteY0" fmla="*/ 0 h 2703875"/>
                <a:gd name="connsiteX1" fmla="*/ 1568248 w 1568248"/>
                <a:gd name="connsiteY1" fmla="*/ 2703875 h 2703875"/>
                <a:gd name="connsiteX2" fmla="*/ 0 w 1568248"/>
                <a:gd name="connsiteY2" fmla="*/ 2703875 h 270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8248" h="2703875">
                  <a:moveTo>
                    <a:pt x="1568248" y="0"/>
                  </a:moveTo>
                  <a:lnTo>
                    <a:pt x="1568248" y="2703875"/>
                  </a:lnTo>
                  <a:lnTo>
                    <a:pt x="0" y="27038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C5654E1-E509-1494-5B7D-FD904AD6DF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22593"/>
            <a:ext cx="3332163" cy="3705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862E91-12D7-EC1E-09A8-5C062B36203E}"/>
              </a:ext>
            </a:extLst>
          </p:cNvPr>
          <p:cNvSpPr/>
          <p:nvPr userDrawn="1"/>
        </p:nvSpPr>
        <p:spPr>
          <a:xfrm>
            <a:off x="752474" y="2028039"/>
            <a:ext cx="3341689" cy="167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numCol="1" spcCol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Contact us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Edinburgh: +44 (0) 131 467 9227</a:t>
            </a:r>
            <a:b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London: +44 (0) 203 097 1600</a:t>
            </a:r>
            <a:b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hello@bordercrossingux.com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bordercrossingux.com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4A6D06-5ED1-1755-7719-55D090692F85}"/>
              </a:ext>
            </a:extLst>
          </p:cNvPr>
          <p:cNvSpPr/>
          <p:nvPr userDrawn="1"/>
        </p:nvSpPr>
        <p:spPr>
          <a:xfrm>
            <a:off x="4110040" y="4301463"/>
            <a:ext cx="2663825" cy="159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numCol="1" spcCol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London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Border Crossing UX</a:t>
            </a:r>
            <a:b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Pancras Square</a:t>
            </a:r>
            <a:b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King’s Cross</a:t>
            </a:r>
            <a:b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London</a:t>
            </a:r>
            <a:b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N1C 4AG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A34658-3BA8-5A79-B373-38A141E47E6B}"/>
              </a:ext>
            </a:extLst>
          </p:cNvPr>
          <p:cNvSpPr/>
          <p:nvPr userDrawn="1"/>
        </p:nvSpPr>
        <p:spPr>
          <a:xfrm>
            <a:off x="760413" y="4301463"/>
            <a:ext cx="2663825" cy="159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numCol="1" spcCol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Edinburgh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Border Crossing UX</a:t>
            </a:r>
            <a:b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Waterside House</a:t>
            </a:r>
            <a:b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46 Shore</a:t>
            </a:r>
            <a:b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Edinburgh</a:t>
            </a:r>
            <a:b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EH6 6QU</a:t>
            </a:r>
          </a:p>
        </p:txBody>
      </p:sp>
    </p:spTree>
    <p:extLst>
      <p:ext uri="{BB962C8B-B14F-4D97-AF65-F5344CB8AC3E}">
        <p14:creationId xmlns:p14="http://schemas.microsoft.com/office/powerpoint/2010/main" val="3160382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78D1AD-D9D3-6DA3-14A8-77B039336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22593"/>
            <a:ext cx="3332163" cy="370536"/>
          </a:xfrm>
          <a:prstGeom prst="rect">
            <a:avLst/>
          </a:prstGeom>
        </p:spPr>
      </p:pic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F5B66090-F1F3-FC56-F573-8AB7B699A4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5376584"/>
            <a:ext cx="6005513" cy="32550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112AFF-757A-1431-316F-4F9209BA42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99299" y="1762125"/>
            <a:ext cx="4330700" cy="43307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B8B14C-AE6E-F74A-D5DD-DD818C951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086407"/>
            <a:ext cx="6005511" cy="33088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how might we… title</a:t>
            </a:r>
          </a:p>
        </p:txBody>
      </p:sp>
      <p:sp>
        <p:nvSpPr>
          <p:cNvPr id="18" name="Title 11">
            <a:extLst>
              <a:ext uri="{FF2B5EF4-FFF2-40B4-BE49-F238E27FC236}">
                <a16:creationId xmlns:a16="http://schemas.microsoft.com/office/drawing/2014/main" id="{75265EAB-FD05-C266-3E0C-A944DD343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760241"/>
            <a:ext cx="6005513" cy="2273397"/>
          </a:xfrm>
        </p:spPr>
        <p:txBody>
          <a:bodyPr>
            <a:noAutofit/>
          </a:bodyPr>
          <a:lstStyle>
            <a:lvl1pPr>
              <a:lnSpc>
                <a:spcPts val="4400"/>
              </a:lnSpc>
              <a:spcAft>
                <a:spcPts val="1000"/>
              </a:spcAft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that can be used over 4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131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Chall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2DFC0A-846E-49E2-EADC-0942F27A00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7C08C-120F-CDAD-886C-F15977AD4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E8A38CC-9604-91E4-4F90-1B9EBF2AA8B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2473" y="1430341"/>
            <a:ext cx="5662780" cy="466248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Insert the challenge copy here.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40FEF-5588-CA33-7055-BED39006F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8" y="730250"/>
            <a:ext cx="10682290" cy="358775"/>
          </a:xfrm>
        </p:spPr>
        <p:txBody>
          <a:bodyPr/>
          <a:lstStyle/>
          <a:p>
            <a:r>
              <a:rPr lang="en-US" dirty="0"/>
              <a:t>Add the challenge title</a:t>
            </a:r>
            <a:endParaRPr lang="en-GB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8035F6D-6CC9-0F41-9C01-24513261A6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64229" y="1430341"/>
            <a:ext cx="4672120" cy="467201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81435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ques 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DBC8E-31D1-B60A-3134-5A2F1D39AA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290B6-DC81-E67F-2865-AC9AFE8922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FC85E5-FA8B-4AB6-A1A5-5F72B279E89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E3092-0CBB-B6ED-424E-07D65914BC3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55648" y="730250"/>
            <a:ext cx="10682290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techniques used title</a:t>
            </a:r>
            <a:endParaRPr lang="en-GB" dirty="0"/>
          </a:p>
        </p:txBody>
      </p:sp>
      <p:sp>
        <p:nvSpPr>
          <p:cNvPr id="5" name="Text Placeholder 78">
            <a:extLst>
              <a:ext uri="{FF2B5EF4-FFF2-40B4-BE49-F238E27FC236}">
                <a16:creationId xmlns:a16="http://schemas.microsoft.com/office/drawing/2014/main" id="{DF1A8B03-EDAE-6239-B535-E2FA0DB8AA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480" y="1423988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00. Technique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C5796-C5FD-C42C-2CF9-2A6197DADEDB}"/>
              </a:ext>
            </a:extLst>
          </p:cNvPr>
          <p:cNvSpPr/>
          <p:nvPr userDrawn="1"/>
        </p:nvSpPr>
        <p:spPr>
          <a:xfrm>
            <a:off x="752232" y="1423988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8">
            <a:extLst>
              <a:ext uri="{FF2B5EF4-FFF2-40B4-BE49-F238E27FC236}">
                <a16:creationId xmlns:a16="http://schemas.microsoft.com/office/drawing/2014/main" id="{C2ABF01E-8B5A-A3D3-EF0A-9B3FF3396F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5324" y="1423988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00. Technique 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D752A8-CFE0-F7FC-5B8E-D2C34F4295B4}"/>
              </a:ext>
            </a:extLst>
          </p:cNvPr>
          <p:cNvSpPr/>
          <p:nvPr userDrawn="1"/>
        </p:nvSpPr>
        <p:spPr>
          <a:xfrm>
            <a:off x="4429076" y="1423988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78">
            <a:extLst>
              <a:ext uri="{FF2B5EF4-FFF2-40B4-BE49-F238E27FC236}">
                <a16:creationId xmlns:a16="http://schemas.microsoft.com/office/drawing/2014/main" id="{AF3F85B8-F4A3-B082-B1E8-1B57743B91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75333" y="1423988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00. Technique 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2332B5-6F9D-CFAC-5305-31C9F3A7BF62}"/>
              </a:ext>
            </a:extLst>
          </p:cNvPr>
          <p:cNvSpPr/>
          <p:nvPr userDrawn="1"/>
        </p:nvSpPr>
        <p:spPr>
          <a:xfrm>
            <a:off x="8099085" y="1423988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 Placeholder 78">
            <a:extLst>
              <a:ext uri="{FF2B5EF4-FFF2-40B4-BE49-F238E27FC236}">
                <a16:creationId xmlns:a16="http://schemas.microsoft.com/office/drawing/2014/main" id="{EF51A2B9-FAC6-2EAA-0C1E-75105D583E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480" y="2686077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00. Technique Title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4118B6-8F3C-3C76-7151-8C9AEECD72A1}"/>
              </a:ext>
            </a:extLst>
          </p:cNvPr>
          <p:cNvSpPr/>
          <p:nvPr userDrawn="1"/>
        </p:nvSpPr>
        <p:spPr>
          <a:xfrm>
            <a:off x="752232" y="2686077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8">
            <a:extLst>
              <a:ext uri="{FF2B5EF4-FFF2-40B4-BE49-F238E27FC236}">
                <a16:creationId xmlns:a16="http://schemas.microsoft.com/office/drawing/2014/main" id="{9D50D379-59C1-D150-3531-DE5A4F2F3A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8480" y="3948166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00. Technique Title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544289-778D-E269-36A5-7F4E210C632C}"/>
              </a:ext>
            </a:extLst>
          </p:cNvPr>
          <p:cNvSpPr/>
          <p:nvPr userDrawn="1"/>
        </p:nvSpPr>
        <p:spPr>
          <a:xfrm>
            <a:off x="752232" y="3948166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Placeholder 78">
            <a:extLst>
              <a:ext uri="{FF2B5EF4-FFF2-40B4-BE49-F238E27FC236}">
                <a16:creationId xmlns:a16="http://schemas.microsoft.com/office/drawing/2014/main" id="{5846FBA2-D4F4-A680-90F7-629B306D3C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5324" y="2686077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00. Technique Title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C3E681-09F0-45A0-34CA-AC93F15F5B3E}"/>
              </a:ext>
            </a:extLst>
          </p:cNvPr>
          <p:cNvSpPr/>
          <p:nvPr userDrawn="1"/>
        </p:nvSpPr>
        <p:spPr>
          <a:xfrm>
            <a:off x="4429076" y="2686077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78">
            <a:extLst>
              <a:ext uri="{FF2B5EF4-FFF2-40B4-BE49-F238E27FC236}">
                <a16:creationId xmlns:a16="http://schemas.microsoft.com/office/drawing/2014/main" id="{6EF96A52-3FBA-DEC1-4D47-643A783EEA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05324" y="3948166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00. Technique Title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56E0E7-4235-D6C5-8967-774A260C596F}"/>
              </a:ext>
            </a:extLst>
          </p:cNvPr>
          <p:cNvSpPr/>
          <p:nvPr userDrawn="1"/>
        </p:nvSpPr>
        <p:spPr>
          <a:xfrm>
            <a:off x="4429076" y="3948166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 Placeholder 78">
            <a:extLst>
              <a:ext uri="{FF2B5EF4-FFF2-40B4-BE49-F238E27FC236}">
                <a16:creationId xmlns:a16="http://schemas.microsoft.com/office/drawing/2014/main" id="{978A47B9-99FD-CF5C-E0C7-ED445383F0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75333" y="2686077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00. Technique Title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CDD4B7-633D-25A2-3652-401FA3B06951}"/>
              </a:ext>
            </a:extLst>
          </p:cNvPr>
          <p:cNvSpPr/>
          <p:nvPr userDrawn="1"/>
        </p:nvSpPr>
        <p:spPr>
          <a:xfrm>
            <a:off x="8099085" y="2686077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 Placeholder 78">
            <a:extLst>
              <a:ext uri="{FF2B5EF4-FFF2-40B4-BE49-F238E27FC236}">
                <a16:creationId xmlns:a16="http://schemas.microsoft.com/office/drawing/2014/main" id="{31943FE9-4141-76C5-C3E6-EEE2F24B12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75333" y="3948166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00. Technique Title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DBB1107-25E3-ACA4-9851-AA1AB6E82684}"/>
              </a:ext>
            </a:extLst>
          </p:cNvPr>
          <p:cNvSpPr/>
          <p:nvPr userDrawn="1"/>
        </p:nvSpPr>
        <p:spPr>
          <a:xfrm>
            <a:off x="8099085" y="3948166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78">
            <a:extLst>
              <a:ext uri="{FF2B5EF4-FFF2-40B4-BE49-F238E27FC236}">
                <a16:creationId xmlns:a16="http://schemas.microsoft.com/office/drawing/2014/main" id="{0BCA31BF-EB83-D279-D0CF-9978627BE9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8480" y="5207858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00. Technique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CEEA74-413B-838F-8CFA-41B3864D8C39}"/>
              </a:ext>
            </a:extLst>
          </p:cNvPr>
          <p:cNvSpPr/>
          <p:nvPr userDrawn="1"/>
        </p:nvSpPr>
        <p:spPr>
          <a:xfrm>
            <a:off x="752232" y="5207858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78">
            <a:extLst>
              <a:ext uri="{FF2B5EF4-FFF2-40B4-BE49-F238E27FC236}">
                <a16:creationId xmlns:a16="http://schemas.microsoft.com/office/drawing/2014/main" id="{2A1F6146-00DD-7AA8-4DDF-8DAE23E52B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05324" y="5207858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00. Technique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5A074C-7F5B-F2EC-CEF4-875A4A515D42}"/>
              </a:ext>
            </a:extLst>
          </p:cNvPr>
          <p:cNvSpPr/>
          <p:nvPr userDrawn="1"/>
        </p:nvSpPr>
        <p:spPr>
          <a:xfrm>
            <a:off x="4429076" y="5207858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8">
            <a:extLst>
              <a:ext uri="{FF2B5EF4-FFF2-40B4-BE49-F238E27FC236}">
                <a16:creationId xmlns:a16="http://schemas.microsoft.com/office/drawing/2014/main" id="{AE1C9163-0A1B-D214-E232-3F68514BFB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75333" y="5207858"/>
            <a:ext cx="3257599" cy="882567"/>
          </a:xfrm>
          <a:ln w="19050">
            <a:solidFill>
              <a:schemeClr val="bg2"/>
            </a:solidFill>
            <a:miter lim="800000"/>
          </a:ln>
        </p:spPr>
        <p:txBody>
          <a:bodyPr lIns="216000" rIns="108000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00. Technique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13FB00-9901-1E6C-F3FF-79BC0DA2F52A}"/>
              </a:ext>
            </a:extLst>
          </p:cNvPr>
          <p:cNvSpPr/>
          <p:nvPr userDrawn="1"/>
        </p:nvSpPr>
        <p:spPr>
          <a:xfrm>
            <a:off x="8099085" y="5207858"/>
            <a:ext cx="55012" cy="8825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756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D56542-36D8-2747-5C03-F9C3418E5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96572-F96A-D73B-413C-C5B72E65E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2BCAF-76BA-7F51-360F-026C24E57E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5158" y="1430340"/>
            <a:ext cx="5662780" cy="1900001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result body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C404ED-7019-D059-79DD-AB6604CD7B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3097" y="3513221"/>
            <a:ext cx="5654842" cy="2579604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point 1</a:t>
            </a:r>
          </a:p>
          <a:p>
            <a:pPr lvl="0"/>
            <a:r>
              <a:rPr lang="en-US" dirty="0"/>
              <a:t>Insert point 2</a:t>
            </a:r>
          </a:p>
          <a:p>
            <a:pPr lvl="0"/>
            <a:r>
              <a:rPr lang="en-US" dirty="0"/>
              <a:t>Insert point 3</a:t>
            </a:r>
          </a:p>
          <a:p>
            <a:pPr lvl="0"/>
            <a:r>
              <a:rPr lang="en-US" dirty="0"/>
              <a:t>Insert point 4</a:t>
            </a:r>
          </a:p>
          <a:p>
            <a:pPr lvl="0"/>
            <a:r>
              <a:rPr lang="en-US" dirty="0"/>
              <a:t>Insert point 5</a:t>
            </a:r>
          </a:p>
          <a:p>
            <a:pPr lvl="0"/>
            <a:r>
              <a:rPr lang="en-US" dirty="0"/>
              <a:t>Insert point 6</a:t>
            </a:r>
          </a:p>
          <a:p>
            <a:pPr lvl="0"/>
            <a:r>
              <a:rPr lang="en-US" dirty="0"/>
              <a:t>Insert point 7</a:t>
            </a:r>
          </a:p>
          <a:p>
            <a:pPr lvl="0"/>
            <a:r>
              <a:rPr lang="en-US" dirty="0"/>
              <a:t>Insert point 8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A3A9EC8E-5FBA-A406-3688-1DF03C6705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1999" y="1430341"/>
            <a:ext cx="4672120" cy="467201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04C5D-8C64-959A-7C0C-0B33C4F7D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8" y="730250"/>
            <a:ext cx="10680701" cy="358775"/>
          </a:xfrm>
        </p:spPr>
        <p:txBody>
          <a:bodyPr/>
          <a:lstStyle/>
          <a:p>
            <a:r>
              <a:rPr lang="en-US" dirty="0"/>
              <a:t>Add the results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519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Quot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A3086-9BDC-A6C8-D3B1-27AB6B7B03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72E52-6740-DEAA-C131-4C45007FD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C0BBCCC-916C-85B8-1F66-86C842BA0C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49" y="2092746"/>
            <a:ext cx="10674349" cy="2002488"/>
          </a:xfrm>
        </p:spPr>
        <p:txBody>
          <a:bodyPr anchor="b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“Testimonial quote here.”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7ACFC1F-FCE6-1F02-E32F-F58C652D92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649" y="4425856"/>
            <a:ext cx="10674349" cy="6696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[Name in bold] – [Job Role], [Company name regular]</a:t>
            </a:r>
            <a:br>
              <a:rPr lang="en-GB" dirty="0"/>
            </a:br>
            <a:r>
              <a:rPr lang="en-GB" dirty="0"/>
              <a:t>Remove hyphen and return job role and company name if spanning on 2 or more lines.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78FBE6B5-13C4-A555-C78D-0ABDA84254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2475" y="761999"/>
            <a:ext cx="1995487" cy="100012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25425323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ACBEBE-D32C-1777-EDDE-B0EE28C8DA37}"/>
              </a:ext>
            </a:extLst>
          </p:cNvPr>
          <p:cNvSpPr/>
          <p:nvPr userDrawn="1"/>
        </p:nvSpPr>
        <p:spPr>
          <a:xfrm>
            <a:off x="0" y="0"/>
            <a:ext cx="755650" cy="7556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624219-DD2A-D70E-BF89-6DBCA17AD62C}"/>
              </a:ext>
            </a:extLst>
          </p:cNvPr>
          <p:cNvGrpSpPr/>
          <p:nvPr userDrawn="1"/>
        </p:nvGrpSpPr>
        <p:grpSpPr>
          <a:xfrm flipH="1">
            <a:off x="757586" y="757563"/>
            <a:ext cx="10680352" cy="669600"/>
            <a:chOff x="752475" y="5437800"/>
            <a:chExt cx="10680352" cy="669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1D3D1E-224C-CA93-0C58-F072C6A00931}"/>
                </a:ext>
              </a:extLst>
            </p:cNvPr>
            <p:cNvSpPr/>
            <p:nvPr userDrawn="1"/>
          </p:nvSpPr>
          <p:spPr>
            <a:xfrm flipH="1">
              <a:off x="10764168" y="5437800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1EBC52-F388-01B7-F5AB-FA55E56B7A03}"/>
                </a:ext>
              </a:extLst>
            </p:cNvPr>
            <p:cNvSpPr/>
            <p:nvPr userDrawn="1"/>
          </p:nvSpPr>
          <p:spPr>
            <a:xfrm flipH="1">
              <a:off x="10096209" y="5437800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DBADF7-CEE3-53ED-E4CD-A33003B51F0C}"/>
                </a:ext>
              </a:extLst>
            </p:cNvPr>
            <p:cNvSpPr/>
            <p:nvPr userDrawn="1"/>
          </p:nvSpPr>
          <p:spPr>
            <a:xfrm flipH="1">
              <a:off x="9428949" y="5437800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6C56D6-A18B-3641-6AA7-D4E388AB674E}"/>
                </a:ext>
              </a:extLst>
            </p:cNvPr>
            <p:cNvSpPr/>
            <p:nvPr userDrawn="1"/>
          </p:nvSpPr>
          <p:spPr>
            <a:xfrm flipH="1">
              <a:off x="8760990" y="5437800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46B5FA-6E1A-F219-E597-69772E177EEF}"/>
                </a:ext>
              </a:extLst>
            </p:cNvPr>
            <p:cNvSpPr/>
            <p:nvPr userDrawn="1"/>
          </p:nvSpPr>
          <p:spPr>
            <a:xfrm flipH="1">
              <a:off x="8093730" y="5437800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4CD381-5258-22D5-1458-080355C448DD}"/>
                </a:ext>
              </a:extLst>
            </p:cNvPr>
            <p:cNvSpPr/>
            <p:nvPr userDrawn="1"/>
          </p:nvSpPr>
          <p:spPr>
            <a:xfrm flipH="1">
              <a:off x="7425771" y="5437800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DA7150-37EA-78A7-5B52-CA2B91B833E8}"/>
                </a:ext>
              </a:extLst>
            </p:cNvPr>
            <p:cNvSpPr/>
            <p:nvPr userDrawn="1"/>
          </p:nvSpPr>
          <p:spPr>
            <a:xfrm flipH="1">
              <a:off x="6758511" y="5437800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ECD0AB-C8CD-72CF-EE0C-52D8FAB1E203}"/>
                </a:ext>
              </a:extLst>
            </p:cNvPr>
            <p:cNvSpPr/>
            <p:nvPr userDrawn="1"/>
          </p:nvSpPr>
          <p:spPr>
            <a:xfrm flipH="1">
              <a:off x="6090552" y="5437800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98EC6D-E652-789C-E196-4E753C40ED51}"/>
                </a:ext>
              </a:extLst>
            </p:cNvPr>
            <p:cNvSpPr/>
            <p:nvPr userDrawn="1"/>
          </p:nvSpPr>
          <p:spPr>
            <a:xfrm flipH="1">
              <a:off x="5423992" y="5437800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C06A53-5D21-9CB4-E96B-D1EFBE840EA7}"/>
                </a:ext>
              </a:extLst>
            </p:cNvPr>
            <p:cNvSpPr/>
            <p:nvPr userDrawn="1"/>
          </p:nvSpPr>
          <p:spPr>
            <a:xfrm flipH="1">
              <a:off x="4756033" y="5437800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97D0C7-362F-862B-0739-7A979212EB88}"/>
                </a:ext>
              </a:extLst>
            </p:cNvPr>
            <p:cNvSpPr/>
            <p:nvPr userDrawn="1"/>
          </p:nvSpPr>
          <p:spPr>
            <a:xfrm flipH="1">
              <a:off x="4088773" y="5437800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844155-9A4D-F4D7-80CE-ABCC21A6BFC5}"/>
                </a:ext>
              </a:extLst>
            </p:cNvPr>
            <p:cNvSpPr/>
            <p:nvPr userDrawn="1"/>
          </p:nvSpPr>
          <p:spPr>
            <a:xfrm flipH="1">
              <a:off x="3420814" y="5437800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5F078D-EF94-B471-62A4-746A290448DA}"/>
                </a:ext>
              </a:extLst>
            </p:cNvPr>
            <p:cNvSpPr/>
            <p:nvPr userDrawn="1"/>
          </p:nvSpPr>
          <p:spPr>
            <a:xfrm flipH="1">
              <a:off x="2754254" y="5437800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165D84-6D97-CF8D-75EB-3778936A4112}"/>
                </a:ext>
              </a:extLst>
            </p:cNvPr>
            <p:cNvSpPr/>
            <p:nvPr userDrawn="1"/>
          </p:nvSpPr>
          <p:spPr>
            <a:xfrm flipH="1">
              <a:off x="2086295" y="5437800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4AB37C-D10E-226A-9A74-3D9D075AF95F}"/>
                </a:ext>
              </a:extLst>
            </p:cNvPr>
            <p:cNvSpPr/>
            <p:nvPr userDrawn="1"/>
          </p:nvSpPr>
          <p:spPr>
            <a:xfrm flipH="1">
              <a:off x="1420435" y="5437800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C1FD7B-FBA2-2C0B-FA5C-C3842B2A407A}"/>
                </a:ext>
              </a:extLst>
            </p:cNvPr>
            <p:cNvSpPr/>
            <p:nvPr userDrawn="1"/>
          </p:nvSpPr>
          <p:spPr>
            <a:xfrm flipH="1">
              <a:off x="752475" y="5437800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4F6BA76-D93A-C3A0-56C8-B2FB95DCB0FC}"/>
              </a:ext>
            </a:extLst>
          </p:cNvPr>
          <p:cNvSpPr/>
          <p:nvPr userDrawn="1"/>
        </p:nvSpPr>
        <p:spPr>
          <a:xfrm>
            <a:off x="0" y="6102350"/>
            <a:ext cx="755650" cy="7556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A14E49-9BBB-0C4D-DB1E-004F633EC148}"/>
              </a:ext>
            </a:extLst>
          </p:cNvPr>
          <p:cNvSpPr/>
          <p:nvPr userDrawn="1"/>
        </p:nvSpPr>
        <p:spPr>
          <a:xfrm>
            <a:off x="11436350" y="6102350"/>
            <a:ext cx="755650" cy="7556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23CC66-C9EA-7583-2014-33B413BFE1CA}"/>
              </a:ext>
            </a:extLst>
          </p:cNvPr>
          <p:cNvSpPr/>
          <p:nvPr userDrawn="1"/>
        </p:nvSpPr>
        <p:spPr>
          <a:xfrm>
            <a:off x="11436350" y="0"/>
            <a:ext cx="755650" cy="7556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5AD3680E-1DEB-B747-1F61-31AB125C077F}"/>
              </a:ext>
            </a:extLst>
          </p:cNvPr>
          <p:cNvSpPr/>
          <p:nvPr userDrawn="1"/>
        </p:nvSpPr>
        <p:spPr>
          <a:xfrm>
            <a:off x="5928600" y="755650"/>
            <a:ext cx="334800" cy="66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64" name="Group 663">
            <a:extLst>
              <a:ext uri="{FF2B5EF4-FFF2-40B4-BE49-F238E27FC236}">
                <a16:creationId xmlns:a16="http://schemas.microsoft.com/office/drawing/2014/main" id="{3DC86D05-A896-ED07-5CBB-649CD7821C1E}"/>
              </a:ext>
            </a:extLst>
          </p:cNvPr>
          <p:cNvGrpSpPr/>
          <p:nvPr userDrawn="1"/>
        </p:nvGrpSpPr>
        <p:grpSpPr>
          <a:xfrm>
            <a:off x="4760268" y="1425250"/>
            <a:ext cx="668661" cy="4674575"/>
            <a:chOff x="751073" y="1425250"/>
            <a:chExt cx="668661" cy="4674575"/>
          </a:xfrm>
        </p:grpSpPr>
        <p:sp>
          <p:nvSpPr>
            <p:cNvPr id="652" name="Rectangle 651">
              <a:extLst>
                <a:ext uri="{FF2B5EF4-FFF2-40B4-BE49-F238E27FC236}">
                  <a16:creationId xmlns:a16="http://schemas.microsoft.com/office/drawing/2014/main" id="{365B6714-A2B3-6F4B-CD86-16A897B2C035}"/>
                </a:ext>
              </a:extLst>
            </p:cNvPr>
            <p:cNvSpPr/>
            <p:nvPr userDrawn="1"/>
          </p:nvSpPr>
          <p:spPr>
            <a:xfrm>
              <a:off x="751074" y="2092746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3" name="Rectangle 652">
              <a:extLst>
                <a:ext uri="{FF2B5EF4-FFF2-40B4-BE49-F238E27FC236}">
                  <a16:creationId xmlns:a16="http://schemas.microsoft.com/office/drawing/2014/main" id="{EC8B2F6B-19B3-1C99-564A-02BAB94266B7}"/>
                </a:ext>
              </a:extLst>
            </p:cNvPr>
            <p:cNvSpPr/>
            <p:nvPr userDrawn="1"/>
          </p:nvSpPr>
          <p:spPr>
            <a:xfrm>
              <a:off x="751075" y="1425250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9" name="Rectangle 658">
              <a:extLst>
                <a:ext uri="{FF2B5EF4-FFF2-40B4-BE49-F238E27FC236}">
                  <a16:creationId xmlns:a16="http://schemas.microsoft.com/office/drawing/2014/main" id="{719EEE46-B47C-8E9E-51D8-F24CAB55EBE0}"/>
                </a:ext>
              </a:extLst>
            </p:cNvPr>
            <p:cNvSpPr/>
            <p:nvPr userDrawn="1"/>
          </p:nvSpPr>
          <p:spPr>
            <a:xfrm>
              <a:off x="751075" y="2760242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0" name="Rectangle 659">
              <a:extLst>
                <a:ext uri="{FF2B5EF4-FFF2-40B4-BE49-F238E27FC236}">
                  <a16:creationId xmlns:a16="http://schemas.microsoft.com/office/drawing/2014/main" id="{CF7C3946-5975-860C-23A9-67F04C8A519B}"/>
                </a:ext>
              </a:extLst>
            </p:cNvPr>
            <p:cNvSpPr/>
            <p:nvPr userDrawn="1"/>
          </p:nvSpPr>
          <p:spPr>
            <a:xfrm>
              <a:off x="751073" y="3427738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1" name="Rectangle 660">
              <a:extLst>
                <a:ext uri="{FF2B5EF4-FFF2-40B4-BE49-F238E27FC236}">
                  <a16:creationId xmlns:a16="http://schemas.microsoft.com/office/drawing/2014/main" id="{E0465B12-B715-44D1-0E06-3AEF6324542C}"/>
                </a:ext>
              </a:extLst>
            </p:cNvPr>
            <p:cNvSpPr/>
            <p:nvPr userDrawn="1"/>
          </p:nvSpPr>
          <p:spPr>
            <a:xfrm>
              <a:off x="751075" y="4095234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2" name="Rectangle 661">
              <a:extLst>
                <a:ext uri="{FF2B5EF4-FFF2-40B4-BE49-F238E27FC236}">
                  <a16:creationId xmlns:a16="http://schemas.microsoft.com/office/drawing/2014/main" id="{8148CD18-4FD5-0147-BA03-95F2B292372A}"/>
                </a:ext>
              </a:extLst>
            </p:cNvPr>
            <p:cNvSpPr/>
            <p:nvPr userDrawn="1"/>
          </p:nvSpPr>
          <p:spPr>
            <a:xfrm>
              <a:off x="751073" y="4762730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3" name="Rectangle 662">
              <a:extLst>
                <a:ext uri="{FF2B5EF4-FFF2-40B4-BE49-F238E27FC236}">
                  <a16:creationId xmlns:a16="http://schemas.microsoft.com/office/drawing/2014/main" id="{1568FC1B-62BD-CC96-69B6-998CB6BE62B0}"/>
                </a:ext>
              </a:extLst>
            </p:cNvPr>
            <p:cNvSpPr/>
            <p:nvPr userDrawn="1"/>
          </p:nvSpPr>
          <p:spPr>
            <a:xfrm>
              <a:off x="751075" y="5430225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114538FF-809A-E77E-47E3-C3E187D22368}"/>
              </a:ext>
            </a:extLst>
          </p:cNvPr>
          <p:cNvGrpSpPr/>
          <p:nvPr userDrawn="1"/>
        </p:nvGrpSpPr>
        <p:grpSpPr>
          <a:xfrm>
            <a:off x="6759774" y="1425250"/>
            <a:ext cx="668661" cy="4674575"/>
            <a:chOff x="6777300" y="1425250"/>
            <a:chExt cx="668661" cy="4674575"/>
          </a:xfrm>
        </p:grpSpPr>
        <p:sp>
          <p:nvSpPr>
            <p:cNvPr id="1074" name="Rectangle 1073">
              <a:extLst>
                <a:ext uri="{FF2B5EF4-FFF2-40B4-BE49-F238E27FC236}">
                  <a16:creationId xmlns:a16="http://schemas.microsoft.com/office/drawing/2014/main" id="{1A5D7A82-195E-3D09-C3D8-24B6365466DE}"/>
                </a:ext>
              </a:extLst>
            </p:cNvPr>
            <p:cNvSpPr/>
            <p:nvPr userDrawn="1"/>
          </p:nvSpPr>
          <p:spPr>
            <a:xfrm>
              <a:off x="6777301" y="2092746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5" name="Rectangle 1074">
              <a:extLst>
                <a:ext uri="{FF2B5EF4-FFF2-40B4-BE49-F238E27FC236}">
                  <a16:creationId xmlns:a16="http://schemas.microsoft.com/office/drawing/2014/main" id="{2723F148-D727-9CA3-F636-6A6771196272}"/>
                </a:ext>
              </a:extLst>
            </p:cNvPr>
            <p:cNvSpPr/>
            <p:nvPr userDrawn="1"/>
          </p:nvSpPr>
          <p:spPr>
            <a:xfrm>
              <a:off x="6777302" y="1425250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6" name="Rectangle 1075">
              <a:extLst>
                <a:ext uri="{FF2B5EF4-FFF2-40B4-BE49-F238E27FC236}">
                  <a16:creationId xmlns:a16="http://schemas.microsoft.com/office/drawing/2014/main" id="{3CCBA766-2556-7B0F-7120-28F051474751}"/>
                </a:ext>
              </a:extLst>
            </p:cNvPr>
            <p:cNvSpPr/>
            <p:nvPr userDrawn="1"/>
          </p:nvSpPr>
          <p:spPr>
            <a:xfrm>
              <a:off x="6777302" y="2760242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7" name="Rectangle 1076">
              <a:extLst>
                <a:ext uri="{FF2B5EF4-FFF2-40B4-BE49-F238E27FC236}">
                  <a16:creationId xmlns:a16="http://schemas.microsoft.com/office/drawing/2014/main" id="{98B7173E-326D-2659-68AF-08555B3E46F1}"/>
                </a:ext>
              </a:extLst>
            </p:cNvPr>
            <p:cNvSpPr/>
            <p:nvPr userDrawn="1"/>
          </p:nvSpPr>
          <p:spPr>
            <a:xfrm>
              <a:off x="6777300" y="3427738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8" name="Rectangle 1077">
              <a:extLst>
                <a:ext uri="{FF2B5EF4-FFF2-40B4-BE49-F238E27FC236}">
                  <a16:creationId xmlns:a16="http://schemas.microsoft.com/office/drawing/2014/main" id="{9BBAFC98-D66F-A635-9C86-9A0379AA683F}"/>
                </a:ext>
              </a:extLst>
            </p:cNvPr>
            <p:cNvSpPr/>
            <p:nvPr userDrawn="1"/>
          </p:nvSpPr>
          <p:spPr>
            <a:xfrm>
              <a:off x="6777302" y="4095234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9" name="Rectangle 1078">
              <a:extLst>
                <a:ext uri="{FF2B5EF4-FFF2-40B4-BE49-F238E27FC236}">
                  <a16:creationId xmlns:a16="http://schemas.microsoft.com/office/drawing/2014/main" id="{A67D8633-FE34-94F9-A487-495BE7DB8CF3}"/>
                </a:ext>
              </a:extLst>
            </p:cNvPr>
            <p:cNvSpPr/>
            <p:nvPr userDrawn="1"/>
          </p:nvSpPr>
          <p:spPr>
            <a:xfrm>
              <a:off x="6777300" y="4762730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80" name="Rectangle 1079">
              <a:extLst>
                <a:ext uri="{FF2B5EF4-FFF2-40B4-BE49-F238E27FC236}">
                  <a16:creationId xmlns:a16="http://schemas.microsoft.com/office/drawing/2014/main" id="{45C2B85A-5E9A-AB77-69AD-29C11F5B4807}"/>
                </a:ext>
              </a:extLst>
            </p:cNvPr>
            <p:cNvSpPr/>
            <p:nvPr userDrawn="1"/>
          </p:nvSpPr>
          <p:spPr>
            <a:xfrm>
              <a:off x="6777302" y="5430225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9610E-B3AB-A83A-C90C-BA165D89B6B7}"/>
              </a:ext>
            </a:extLst>
          </p:cNvPr>
          <p:cNvGrpSpPr/>
          <p:nvPr userDrawn="1"/>
        </p:nvGrpSpPr>
        <p:grpSpPr>
          <a:xfrm flipH="1">
            <a:off x="757586" y="754225"/>
            <a:ext cx="10680352" cy="669600"/>
            <a:chOff x="752475" y="5437800"/>
            <a:chExt cx="10680352" cy="669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F8FF595-6A61-F23E-074C-790236D7D340}"/>
                </a:ext>
              </a:extLst>
            </p:cNvPr>
            <p:cNvSpPr/>
            <p:nvPr userDrawn="1"/>
          </p:nvSpPr>
          <p:spPr>
            <a:xfrm flipH="1">
              <a:off x="10764168" y="5437800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2CDDCC1-6AF5-AA64-690D-E37291388445}"/>
                </a:ext>
              </a:extLst>
            </p:cNvPr>
            <p:cNvSpPr/>
            <p:nvPr userDrawn="1"/>
          </p:nvSpPr>
          <p:spPr>
            <a:xfrm flipH="1">
              <a:off x="10096209" y="5437800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D177329-63E7-73B3-E713-1A24A2DC3344}"/>
                </a:ext>
              </a:extLst>
            </p:cNvPr>
            <p:cNvSpPr/>
            <p:nvPr userDrawn="1"/>
          </p:nvSpPr>
          <p:spPr>
            <a:xfrm flipH="1">
              <a:off x="9428949" y="5437800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317D312-C740-C319-C297-A008C1AAA0DF}"/>
                </a:ext>
              </a:extLst>
            </p:cNvPr>
            <p:cNvSpPr/>
            <p:nvPr userDrawn="1"/>
          </p:nvSpPr>
          <p:spPr>
            <a:xfrm flipH="1">
              <a:off x="8760990" y="5437800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1F53A43-81DF-E7E2-4913-9D6B5CA3CAC3}"/>
                </a:ext>
              </a:extLst>
            </p:cNvPr>
            <p:cNvSpPr/>
            <p:nvPr userDrawn="1"/>
          </p:nvSpPr>
          <p:spPr>
            <a:xfrm flipH="1">
              <a:off x="8093730" y="5437800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CC28C1B-18EE-8593-1E9E-42D4CEA3C1A7}"/>
                </a:ext>
              </a:extLst>
            </p:cNvPr>
            <p:cNvSpPr/>
            <p:nvPr userDrawn="1"/>
          </p:nvSpPr>
          <p:spPr>
            <a:xfrm flipH="1">
              <a:off x="7425771" y="5437800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B46A9B6-B1E2-78E6-AADB-F4440B03296D}"/>
                </a:ext>
              </a:extLst>
            </p:cNvPr>
            <p:cNvSpPr/>
            <p:nvPr userDrawn="1"/>
          </p:nvSpPr>
          <p:spPr>
            <a:xfrm flipH="1">
              <a:off x="6758511" y="5437800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9A4518E-2EDC-52BE-E73C-A0B257A39746}"/>
                </a:ext>
              </a:extLst>
            </p:cNvPr>
            <p:cNvSpPr/>
            <p:nvPr userDrawn="1"/>
          </p:nvSpPr>
          <p:spPr>
            <a:xfrm flipH="1">
              <a:off x="6090552" y="5437800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59FBAB-DFDF-7F9C-87A8-AD0C563503C9}"/>
                </a:ext>
              </a:extLst>
            </p:cNvPr>
            <p:cNvSpPr/>
            <p:nvPr userDrawn="1"/>
          </p:nvSpPr>
          <p:spPr>
            <a:xfrm flipH="1">
              <a:off x="5423992" y="5437800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45BADA4-8036-AF35-4608-2E7AB5999DCF}"/>
                </a:ext>
              </a:extLst>
            </p:cNvPr>
            <p:cNvSpPr/>
            <p:nvPr userDrawn="1"/>
          </p:nvSpPr>
          <p:spPr>
            <a:xfrm flipH="1">
              <a:off x="4756033" y="5437800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0C869A-10B6-FCA6-50E3-A0BA623B3301}"/>
                </a:ext>
              </a:extLst>
            </p:cNvPr>
            <p:cNvSpPr/>
            <p:nvPr userDrawn="1"/>
          </p:nvSpPr>
          <p:spPr>
            <a:xfrm flipH="1">
              <a:off x="4088773" y="5437800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45630FC-CE9C-3BBE-25E1-E5CD379F6CB6}"/>
                </a:ext>
              </a:extLst>
            </p:cNvPr>
            <p:cNvSpPr/>
            <p:nvPr userDrawn="1"/>
          </p:nvSpPr>
          <p:spPr>
            <a:xfrm flipH="1">
              <a:off x="3420814" y="5437800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213B2CA-5178-6BBD-2773-BEF98376C3D5}"/>
                </a:ext>
              </a:extLst>
            </p:cNvPr>
            <p:cNvSpPr/>
            <p:nvPr userDrawn="1"/>
          </p:nvSpPr>
          <p:spPr>
            <a:xfrm flipH="1">
              <a:off x="2754254" y="5437800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87E0649-D91A-486F-39F9-CF8F4AE19580}"/>
                </a:ext>
              </a:extLst>
            </p:cNvPr>
            <p:cNvSpPr/>
            <p:nvPr userDrawn="1"/>
          </p:nvSpPr>
          <p:spPr>
            <a:xfrm flipH="1">
              <a:off x="2086295" y="5437800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8A562A3-5135-76DA-7F23-7A9AA24E2496}"/>
                </a:ext>
              </a:extLst>
            </p:cNvPr>
            <p:cNvSpPr/>
            <p:nvPr userDrawn="1"/>
          </p:nvSpPr>
          <p:spPr>
            <a:xfrm flipH="1">
              <a:off x="1420435" y="5437800"/>
              <a:ext cx="668659" cy="66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A7411F9-9D0F-919F-29CD-CD854AA19A46}"/>
                </a:ext>
              </a:extLst>
            </p:cNvPr>
            <p:cNvSpPr/>
            <p:nvPr userDrawn="1"/>
          </p:nvSpPr>
          <p:spPr>
            <a:xfrm flipH="1">
              <a:off x="752475" y="5437800"/>
              <a:ext cx="668659" cy="66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1D7DBD9-A94A-7CF0-BB45-DD5C8D50A0E2}"/>
              </a:ext>
            </a:extLst>
          </p:cNvPr>
          <p:cNvSpPr/>
          <p:nvPr userDrawn="1"/>
        </p:nvSpPr>
        <p:spPr>
          <a:xfrm>
            <a:off x="5928600" y="754225"/>
            <a:ext cx="344351" cy="66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9075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77A037-781E-6D94-9F65-E71E0711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866BA1-B00A-6F40-8A80-2D2E21E9866C}" type="datetimeFigureOut">
              <a:rPr lang="en-GB" smtClean="0"/>
              <a:t>28/06/2023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564EB-4245-83DE-5B32-15C559B9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02D37-E222-8E59-96EF-F9C22A75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84E1-F0CA-FC49-9DA5-2F9EBCCB8A2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A3189-9800-273E-093E-8896F6D69E51}"/>
              </a:ext>
            </a:extLst>
          </p:cNvPr>
          <p:cNvSpPr/>
          <p:nvPr userDrawn="1"/>
        </p:nvSpPr>
        <p:spPr>
          <a:xfrm>
            <a:off x="10691813" y="83582"/>
            <a:ext cx="1390650" cy="162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9E3E45-CE78-9BB6-B223-402CF9832641}"/>
              </a:ext>
            </a:extLst>
          </p:cNvPr>
          <p:cNvSpPr/>
          <p:nvPr userDrawn="1"/>
        </p:nvSpPr>
        <p:spPr>
          <a:xfrm>
            <a:off x="9947855" y="5957888"/>
            <a:ext cx="2134607" cy="81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62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4DBD-EAA4-3BE3-55FD-C04EEB4F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40F66-6C0D-6666-6DE0-9F20A04CE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78682-F806-6FB0-EE2A-7186CF6A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866BA1-B00A-6F40-8A80-2D2E21E9866C}" type="datetimeFigureOut">
              <a:rPr lang="en-GB" smtClean="0"/>
              <a:t>28/06/2023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A90D4-9E37-3644-C74B-799849F3A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C923D-26E5-5971-9854-F5E4E296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84E1-F0CA-FC49-9DA5-2F9EBCCB8A2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22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EB1DB28-06A9-398B-E7EA-71A20987A400}"/>
              </a:ext>
            </a:extLst>
          </p:cNvPr>
          <p:cNvGrpSpPr/>
          <p:nvPr userDrawn="1"/>
        </p:nvGrpSpPr>
        <p:grpSpPr>
          <a:xfrm>
            <a:off x="8766175" y="0"/>
            <a:ext cx="3425821" cy="6858001"/>
            <a:chOff x="8766175" y="0"/>
            <a:chExt cx="3425821" cy="68580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D13A28-F2DF-C0DC-A1BC-9CD782CBC456}"/>
                </a:ext>
              </a:extLst>
            </p:cNvPr>
            <p:cNvSpPr/>
            <p:nvPr userDrawn="1"/>
          </p:nvSpPr>
          <p:spPr>
            <a:xfrm>
              <a:off x="8766175" y="0"/>
              <a:ext cx="3425821" cy="6858000"/>
            </a:xfrm>
            <a:prstGeom prst="rect">
              <a:avLst/>
            </a:prstGeom>
            <a:gradFill>
              <a:gsLst>
                <a:gs pos="100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2F7163D-BAD2-B18A-A28A-B1712EF17508}"/>
                </a:ext>
              </a:extLst>
            </p:cNvPr>
            <p:cNvGrpSpPr/>
            <p:nvPr userDrawn="1"/>
          </p:nvGrpSpPr>
          <p:grpSpPr>
            <a:xfrm>
              <a:off x="9249474" y="1"/>
              <a:ext cx="2942521" cy="6858000"/>
              <a:chOff x="9249474" y="1"/>
              <a:chExt cx="2942521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57D42FA-74CF-A309-F03C-C491F7657C23}"/>
                  </a:ext>
                </a:extLst>
              </p:cNvPr>
              <p:cNvSpPr/>
              <p:nvPr userDrawn="1"/>
            </p:nvSpPr>
            <p:spPr>
              <a:xfrm>
                <a:off x="10249234" y="1"/>
                <a:ext cx="1942761" cy="2434769"/>
              </a:xfrm>
              <a:custGeom>
                <a:avLst/>
                <a:gdLst>
                  <a:gd name="connsiteX0" fmla="*/ 0 w 1942761"/>
                  <a:gd name="connsiteY0" fmla="*/ 0 h 2434769"/>
                  <a:gd name="connsiteX1" fmla="*/ 1942761 w 1942761"/>
                  <a:gd name="connsiteY1" fmla="*/ 0 h 2434769"/>
                  <a:gd name="connsiteX2" fmla="*/ 1942761 w 1942761"/>
                  <a:gd name="connsiteY2" fmla="*/ 1519948 h 2434769"/>
                  <a:gd name="connsiteX3" fmla="*/ 1412165 w 1942761"/>
                  <a:gd name="connsiteY3" fmla="*/ 2434769 h 243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761" h="2434769">
                    <a:moveTo>
                      <a:pt x="0" y="0"/>
                    </a:moveTo>
                    <a:lnTo>
                      <a:pt x="1942761" y="0"/>
                    </a:lnTo>
                    <a:lnTo>
                      <a:pt x="1942761" y="1519948"/>
                    </a:lnTo>
                    <a:lnTo>
                      <a:pt x="1412165" y="24347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F229BCF-DF5F-AE3B-A7BB-1438B0AE6519}"/>
                  </a:ext>
                </a:extLst>
              </p:cNvPr>
              <p:cNvSpPr/>
              <p:nvPr userDrawn="1"/>
            </p:nvSpPr>
            <p:spPr>
              <a:xfrm>
                <a:off x="9249474" y="1784690"/>
                <a:ext cx="2942521" cy="5073311"/>
              </a:xfrm>
              <a:custGeom>
                <a:avLst/>
                <a:gdLst>
                  <a:gd name="connsiteX0" fmla="*/ 2942521 w 2942521"/>
                  <a:gd name="connsiteY0" fmla="*/ 0 h 5073311"/>
                  <a:gd name="connsiteX1" fmla="*/ 2942521 w 2942521"/>
                  <a:gd name="connsiteY1" fmla="*/ 5073311 h 5073311"/>
                  <a:gd name="connsiteX2" fmla="*/ 0 w 2942521"/>
                  <a:gd name="connsiteY2" fmla="*/ 5073311 h 507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42521" h="5073311">
                    <a:moveTo>
                      <a:pt x="2942521" y="0"/>
                    </a:moveTo>
                    <a:lnTo>
                      <a:pt x="2942521" y="5073311"/>
                    </a:lnTo>
                    <a:lnTo>
                      <a:pt x="0" y="50733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712F8D-65BF-B4BD-98B3-2D6F4ED46F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E7606-2DDB-0EDC-0AF7-D0E80B71B2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352F60F0-87CE-C82F-22DC-9053D2446C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423988"/>
            <a:ext cx="5771574" cy="4667250"/>
          </a:xfrm>
        </p:spPr>
        <p:txBody>
          <a:bodyPr numCol="1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800" strike="noStrike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 1 [Return for a new line]</a:t>
            </a:r>
          </a:p>
          <a:p>
            <a:pPr lvl="0"/>
            <a:r>
              <a:rPr lang="en-US" dirty="0"/>
              <a:t>Slide Title 2</a:t>
            </a:r>
          </a:p>
          <a:p>
            <a:pPr lvl="0"/>
            <a:r>
              <a:rPr lang="en-US" dirty="0"/>
              <a:t>Slide Title 3</a:t>
            </a:r>
          </a:p>
          <a:p>
            <a:pPr lvl="0"/>
            <a:r>
              <a:rPr lang="en-US" dirty="0"/>
              <a:t>Slide Title 4</a:t>
            </a:r>
          </a:p>
          <a:p>
            <a:pPr lvl="0"/>
            <a:r>
              <a:rPr lang="en-US" dirty="0"/>
              <a:t>Slide Title 5</a:t>
            </a:r>
          </a:p>
          <a:p>
            <a:pPr lvl="0"/>
            <a:r>
              <a:rPr lang="en-US" dirty="0"/>
              <a:t>Slide Title 6</a:t>
            </a:r>
          </a:p>
          <a:p>
            <a:pPr lvl="0"/>
            <a:r>
              <a:rPr lang="en-US" dirty="0"/>
              <a:t>Slide Title 7</a:t>
            </a:r>
          </a:p>
          <a:p>
            <a:pPr lvl="0"/>
            <a:r>
              <a:rPr lang="en-US" dirty="0"/>
              <a:t>Slide Title 8</a:t>
            </a:r>
          </a:p>
          <a:p>
            <a:pPr lvl="0"/>
            <a:r>
              <a:rPr lang="en-US" dirty="0"/>
              <a:t>Slide Title 9</a:t>
            </a:r>
          </a:p>
          <a:p>
            <a:pPr lvl="0"/>
            <a:r>
              <a:rPr lang="en-US" dirty="0"/>
              <a:t>Slide Title 10</a:t>
            </a:r>
          </a:p>
          <a:p>
            <a:pPr lvl="0"/>
            <a:r>
              <a:rPr lang="en-US" dirty="0"/>
              <a:t>Slide Title 11</a:t>
            </a:r>
          </a:p>
          <a:p>
            <a:pPr lvl="0"/>
            <a:r>
              <a:rPr lang="en-US" dirty="0"/>
              <a:t>Slide Title 12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73992F9-71ED-7E5A-39A9-478D343AAD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268" y="1423988"/>
            <a:ext cx="569645" cy="4667250"/>
          </a:xfrm>
        </p:spPr>
        <p:txBody>
          <a:bodyPr numCol="1"/>
          <a:lstStyle>
            <a:lvl1pPr marL="0" indent="0" algn="r">
              <a:lnSpc>
                <a:spcPct val="100000"/>
              </a:lnSpc>
              <a:spcBef>
                <a:spcPts val="1000"/>
              </a:spcBef>
              <a:buNone/>
              <a:defRPr sz="1800" strike="noStrike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</a:t>
            </a:r>
          </a:p>
          <a:p>
            <a:pPr lvl="0"/>
            <a:r>
              <a:rPr lang="en-US" dirty="0"/>
              <a:t>00</a:t>
            </a:r>
          </a:p>
          <a:p>
            <a:pPr lvl="0"/>
            <a:r>
              <a:rPr lang="en-US" dirty="0"/>
              <a:t>00</a:t>
            </a:r>
          </a:p>
          <a:p>
            <a:pPr lvl="0"/>
            <a:r>
              <a:rPr lang="en-US" dirty="0"/>
              <a:t>00</a:t>
            </a:r>
          </a:p>
          <a:p>
            <a:pPr lvl="0"/>
            <a:r>
              <a:rPr lang="en-US" dirty="0"/>
              <a:t>00</a:t>
            </a:r>
          </a:p>
          <a:p>
            <a:pPr lvl="0"/>
            <a:r>
              <a:rPr lang="en-US" dirty="0"/>
              <a:t>00</a:t>
            </a:r>
          </a:p>
          <a:p>
            <a:pPr lvl="0"/>
            <a:r>
              <a:rPr lang="en-US" dirty="0"/>
              <a:t>00</a:t>
            </a:r>
          </a:p>
          <a:p>
            <a:pPr lvl="0"/>
            <a:r>
              <a:rPr lang="en-US" dirty="0"/>
              <a:t>00</a:t>
            </a:r>
          </a:p>
          <a:p>
            <a:pPr lvl="0"/>
            <a:r>
              <a:rPr lang="en-US" dirty="0"/>
              <a:t>00</a:t>
            </a:r>
          </a:p>
          <a:p>
            <a:pPr lvl="0"/>
            <a:r>
              <a:rPr lang="en-US" dirty="0"/>
              <a:t>00</a:t>
            </a:r>
          </a:p>
          <a:p>
            <a:pPr lvl="0"/>
            <a:r>
              <a:rPr lang="en-US" dirty="0"/>
              <a:t>00</a:t>
            </a:r>
          </a:p>
          <a:p>
            <a:pPr lvl="0"/>
            <a:r>
              <a:rPr lang="en-US" dirty="0"/>
              <a:t>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CBD5-1C89-D495-D01E-56724358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8" y="730250"/>
            <a:ext cx="6672265" cy="35877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411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EB1DB28-06A9-398B-E7EA-71A20987A400}"/>
              </a:ext>
            </a:extLst>
          </p:cNvPr>
          <p:cNvGrpSpPr/>
          <p:nvPr userDrawn="1"/>
        </p:nvGrpSpPr>
        <p:grpSpPr>
          <a:xfrm>
            <a:off x="8766175" y="0"/>
            <a:ext cx="3425821" cy="6858001"/>
            <a:chOff x="8766175" y="0"/>
            <a:chExt cx="3425821" cy="68580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D13A28-F2DF-C0DC-A1BC-9CD782CBC456}"/>
                </a:ext>
              </a:extLst>
            </p:cNvPr>
            <p:cNvSpPr/>
            <p:nvPr userDrawn="1"/>
          </p:nvSpPr>
          <p:spPr>
            <a:xfrm>
              <a:off x="8766175" y="0"/>
              <a:ext cx="3425821" cy="6858000"/>
            </a:xfrm>
            <a:prstGeom prst="rect">
              <a:avLst/>
            </a:prstGeom>
            <a:gradFill>
              <a:gsLst>
                <a:gs pos="100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2F7163D-BAD2-B18A-A28A-B1712EF17508}"/>
                </a:ext>
              </a:extLst>
            </p:cNvPr>
            <p:cNvGrpSpPr/>
            <p:nvPr userDrawn="1"/>
          </p:nvGrpSpPr>
          <p:grpSpPr>
            <a:xfrm>
              <a:off x="9249474" y="1"/>
              <a:ext cx="2942521" cy="6858000"/>
              <a:chOff x="9249474" y="1"/>
              <a:chExt cx="2942521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57D42FA-74CF-A309-F03C-C491F7657C23}"/>
                  </a:ext>
                </a:extLst>
              </p:cNvPr>
              <p:cNvSpPr/>
              <p:nvPr userDrawn="1"/>
            </p:nvSpPr>
            <p:spPr>
              <a:xfrm>
                <a:off x="10249234" y="1"/>
                <a:ext cx="1942761" cy="2434769"/>
              </a:xfrm>
              <a:custGeom>
                <a:avLst/>
                <a:gdLst>
                  <a:gd name="connsiteX0" fmla="*/ 0 w 1942761"/>
                  <a:gd name="connsiteY0" fmla="*/ 0 h 2434769"/>
                  <a:gd name="connsiteX1" fmla="*/ 1942761 w 1942761"/>
                  <a:gd name="connsiteY1" fmla="*/ 0 h 2434769"/>
                  <a:gd name="connsiteX2" fmla="*/ 1942761 w 1942761"/>
                  <a:gd name="connsiteY2" fmla="*/ 1519948 h 2434769"/>
                  <a:gd name="connsiteX3" fmla="*/ 1412165 w 1942761"/>
                  <a:gd name="connsiteY3" fmla="*/ 2434769 h 243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761" h="2434769">
                    <a:moveTo>
                      <a:pt x="0" y="0"/>
                    </a:moveTo>
                    <a:lnTo>
                      <a:pt x="1942761" y="0"/>
                    </a:lnTo>
                    <a:lnTo>
                      <a:pt x="1942761" y="1519948"/>
                    </a:lnTo>
                    <a:lnTo>
                      <a:pt x="1412165" y="24347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F229BCF-DF5F-AE3B-A7BB-1438B0AE6519}"/>
                  </a:ext>
                </a:extLst>
              </p:cNvPr>
              <p:cNvSpPr/>
              <p:nvPr userDrawn="1"/>
            </p:nvSpPr>
            <p:spPr>
              <a:xfrm>
                <a:off x="9249474" y="1784690"/>
                <a:ext cx="2942521" cy="5073311"/>
              </a:xfrm>
              <a:custGeom>
                <a:avLst/>
                <a:gdLst>
                  <a:gd name="connsiteX0" fmla="*/ 2942521 w 2942521"/>
                  <a:gd name="connsiteY0" fmla="*/ 0 h 5073311"/>
                  <a:gd name="connsiteX1" fmla="*/ 2942521 w 2942521"/>
                  <a:gd name="connsiteY1" fmla="*/ 5073311 h 5073311"/>
                  <a:gd name="connsiteX2" fmla="*/ 0 w 2942521"/>
                  <a:gd name="connsiteY2" fmla="*/ 5073311 h 507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42521" h="5073311">
                    <a:moveTo>
                      <a:pt x="2942521" y="0"/>
                    </a:moveTo>
                    <a:lnTo>
                      <a:pt x="2942521" y="5073311"/>
                    </a:lnTo>
                    <a:lnTo>
                      <a:pt x="0" y="50733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712F8D-65BF-B4BD-98B3-2D6F4ED46F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E7606-2DDB-0EDC-0AF7-D0E80B71B2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3B3952C7-6FC8-80FF-D79A-30EA96C577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93911" y="1423988"/>
            <a:ext cx="5334001" cy="4667250"/>
          </a:xfrm>
        </p:spPr>
        <p:txBody>
          <a:bodyPr numCol="1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800" strike="noStrike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Agenda 1 [Return for a new line]</a:t>
            </a:r>
          </a:p>
          <a:p>
            <a:pPr lvl="0"/>
            <a:r>
              <a:rPr lang="en-US" dirty="0"/>
              <a:t>Agenda 2</a:t>
            </a:r>
          </a:p>
          <a:p>
            <a:pPr lvl="0"/>
            <a:r>
              <a:rPr lang="en-US" dirty="0"/>
              <a:t>Agenda 3</a:t>
            </a:r>
          </a:p>
          <a:p>
            <a:pPr lvl="0"/>
            <a:r>
              <a:rPr lang="en-US" dirty="0"/>
              <a:t>Agenda 4</a:t>
            </a:r>
          </a:p>
          <a:p>
            <a:pPr lvl="0"/>
            <a:r>
              <a:rPr lang="en-US" dirty="0"/>
              <a:t>Agenda 5</a:t>
            </a:r>
          </a:p>
          <a:p>
            <a:pPr lvl="0"/>
            <a:r>
              <a:rPr lang="en-US" dirty="0"/>
              <a:t>Agenda 6</a:t>
            </a:r>
          </a:p>
          <a:p>
            <a:pPr lvl="0"/>
            <a:r>
              <a:rPr lang="en-US" dirty="0"/>
              <a:t>Agenda 7</a:t>
            </a:r>
          </a:p>
          <a:p>
            <a:pPr lvl="0"/>
            <a:r>
              <a:rPr lang="en-US" dirty="0"/>
              <a:t>Agenda 8</a:t>
            </a:r>
          </a:p>
          <a:p>
            <a:pPr lvl="0"/>
            <a:r>
              <a:rPr lang="en-US" dirty="0"/>
              <a:t>Agenda 9</a:t>
            </a:r>
          </a:p>
          <a:p>
            <a:pPr lvl="0"/>
            <a:r>
              <a:rPr lang="en-US" dirty="0"/>
              <a:t>Agenda 10</a:t>
            </a:r>
          </a:p>
          <a:p>
            <a:pPr lvl="0"/>
            <a:r>
              <a:rPr lang="en-US" dirty="0"/>
              <a:t>Agenda 11</a:t>
            </a:r>
          </a:p>
          <a:p>
            <a:pPr lvl="0"/>
            <a:r>
              <a:rPr lang="en-US" dirty="0"/>
              <a:t>Agenda 12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F40F9B6E-2A4D-F4ED-9658-65D7699D0C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1423988"/>
            <a:ext cx="1000125" cy="466725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800" b="1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00:00pm</a:t>
            </a:r>
          </a:p>
          <a:p>
            <a:pPr lvl="0"/>
            <a:r>
              <a:rPr lang="en-US" dirty="0"/>
              <a:t>00:00pm</a:t>
            </a:r>
          </a:p>
          <a:p>
            <a:pPr lvl="0"/>
            <a:r>
              <a:rPr lang="en-US" dirty="0"/>
              <a:t>00:00pm</a:t>
            </a:r>
          </a:p>
          <a:p>
            <a:pPr lvl="0"/>
            <a:r>
              <a:rPr lang="en-US" dirty="0"/>
              <a:t>00:00pm</a:t>
            </a:r>
          </a:p>
          <a:p>
            <a:pPr lvl="0"/>
            <a:r>
              <a:rPr lang="en-US" dirty="0"/>
              <a:t>00:00pm</a:t>
            </a:r>
          </a:p>
          <a:p>
            <a:pPr lvl="0"/>
            <a:r>
              <a:rPr lang="en-US" dirty="0"/>
              <a:t>00:00pm</a:t>
            </a:r>
          </a:p>
          <a:p>
            <a:pPr lvl="0"/>
            <a:r>
              <a:rPr lang="en-US" dirty="0"/>
              <a:t>00:00pm</a:t>
            </a:r>
          </a:p>
          <a:p>
            <a:pPr lvl="0"/>
            <a:r>
              <a:rPr lang="en-US" dirty="0"/>
              <a:t>00:00pm</a:t>
            </a:r>
          </a:p>
          <a:p>
            <a:pPr lvl="0"/>
            <a:r>
              <a:rPr lang="en-US" dirty="0"/>
              <a:t>00:00pm</a:t>
            </a:r>
          </a:p>
          <a:p>
            <a:pPr lvl="0"/>
            <a:r>
              <a:rPr lang="en-US" dirty="0"/>
              <a:t>00:00pm</a:t>
            </a:r>
          </a:p>
          <a:p>
            <a:pPr lvl="0"/>
            <a:r>
              <a:rPr lang="en-US" dirty="0"/>
              <a:t>00:00pm</a:t>
            </a:r>
          </a:p>
          <a:p>
            <a:pPr lvl="0"/>
            <a:r>
              <a:rPr lang="en-US" dirty="0"/>
              <a:t>00:00pm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6EA81-655A-2E81-0367-3F2A6028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8" y="730250"/>
            <a:ext cx="6672265" cy="35877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250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/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823AFCA-AAFF-3AE1-0318-357EB6088C3A}"/>
              </a:ext>
            </a:extLst>
          </p:cNvPr>
          <p:cNvSpPr/>
          <p:nvPr userDrawn="1"/>
        </p:nvSpPr>
        <p:spPr>
          <a:xfrm>
            <a:off x="-3" y="0"/>
            <a:ext cx="12192002" cy="6858000"/>
          </a:xfrm>
          <a:prstGeom prst="rect">
            <a:avLst/>
          </a:prstGeom>
          <a:gradFill>
            <a:gsLst>
              <a:gs pos="100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F32F42-4F1B-84E9-A0E7-6697C6EEAAF1}"/>
              </a:ext>
            </a:extLst>
          </p:cNvPr>
          <p:cNvGrpSpPr/>
          <p:nvPr userDrawn="1"/>
        </p:nvGrpSpPr>
        <p:grpSpPr>
          <a:xfrm>
            <a:off x="9591652" y="0"/>
            <a:ext cx="2600348" cy="6858001"/>
            <a:chOff x="6834166" y="0"/>
            <a:chExt cx="2600348" cy="685800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F85475-09CF-BA62-C735-9CFCB7E5CCC2}"/>
                </a:ext>
              </a:extLst>
            </p:cNvPr>
            <p:cNvSpPr/>
            <p:nvPr userDrawn="1"/>
          </p:nvSpPr>
          <p:spPr>
            <a:xfrm flipH="1">
              <a:off x="6834166" y="3299381"/>
              <a:ext cx="2600345" cy="3558620"/>
            </a:xfrm>
            <a:custGeom>
              <a:avLst/>
              <a:gdLst>
                <a:gd name="connsiteX0" fmla="*/ 501277 w 2430323"/>
                <a:gd name="connsiteY0" fmla="*/ 0 h 3325941"/>
                <a:gd name="connsiteX1" fmla="*/ 0 w 2430323"/>
                <a:gd name="connsiteY1" fmla="*/ 864271 h 3325941"/>
                <a:gd name="connsiteX2" fmla="*/ 0 w 2430323"/>
                <a:gd name="connsiteY2" fmla="*/ 3325941 h 3325941"/>
                <a:gd name="connsiteX3" fmla="*/ 2430323 w 2430323"/>
                <a:gd name="connsiteY3" fmla="*/ 3325941 h 33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323" h="3325941">
                  <a:moveTo>
                    <a:pt x="501277" y="0"/>
                  </a:moveTo>
                  <a:lnTo>
                    <a:pt x="0" y="864271"/>
                  </a:lnTo>
                  <a:lnTo>
                    <a:pt x="0" y="3325941"/>
                  </a:lnTo>
                  <a:lnTo>
                    <a:pt x="2430323" y="33259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DD7CF1-B1AB-3DE7-6D97-55101A42B0CF}"/>
                </a:ext>
              </a:extLst>
            </p:cNvPr>
            <p:cNvSpPr/>
            <p:nvPr userDrawn="1"/>
          </p:nvSpPr>
          <p:spPr>
            <a:xfrm rot="10800000" flipH="1">
              <a:off x="7127210" y="0"/>
              <a:ext cx="2307304" cy="3978111"/>
            </a:xfrm>
            <a:custGeom>
              <a:avLst/>
              <a:gdLst>
                <a:gd name="connsiteX0" fmla="*/ 1568248 w 1568248"/>
                <a:gd name="connsiteY0" fmla="*/ 0 h 2703875"/>
                <a:gd name="connsiteX1" fmla="*/ 1568248 w 1568248"/>
                <a:gd name="connsiteY1" fmla="*/ 2703875 h 2703875"/>
                <a:gd name="connsiteX2" fmla="*/ 0 w 1568248"/>
                <a:gd name="connsiteY2" fmla="*/ 2703875 h 270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8248" h="2703875">
                  <a:moveTo>
                    <a:pt x="1568248" y="0"/>
                  </a:moveTo>
                  <a:lnTo>
                    <a:pt x="1568248" y="2703875"/>
                  </a:lnTo>
                  <a:lnTo>
                    <a:pt x="0" y="27038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45569-B941-7DEB-475B-34C4BC55F5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412B9-E3B2-0A1B-6D77-EDBB25F3D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itle 11">
            <a:extLst>
              <a:ext uri="{FF2B5EF4-FFF2-40B4-BE49-F238E27FC236}">
                <a16:creationId xmlns:a16="http://schemas.microsoft.com/office/drawing/2014/main" id="{F5DD4564-5BDF-2B8E-FFF0-8153E355A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624840"/>
            <a:ext cx="8004176" cy="2461781"/>
          </a:xfrm>
        </p:spPr>
        <p:txBody>
          <a:bodyPr>
            <a:noAutofit/>
          </a:bodyPr>
          <a:lstStyle>
            <a:lvl1pPr>
              <a:lnSpc>
                <a:spcPts val="5200"/>
              </a:lnSpc>
              <a:spcAft>
                <a:spcPts val="1000"/>
              </a:spcAft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that can be used</a:t>
            </a:r>
            <a:br>
              <a:rPr lang="en-US" dirty="0"/>
            </a:br>
            <a:r>
              <a:rPr lang="en-US" dirty="0"/>
              <a:t>over 4 lines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D13871B-53EC-9410-C27F-77FF0E97D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4439454"/>
            <a:ext cx="8004175" cy="69455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if required</a:t>
            </a:r>
          </a:p>
        </p:txBody>
      </p:sp>
    </p:spTree>
    <p:extLst>
      <p:ext uri="{BB962C8B-B14F-4D97-AF65-F5344CB8AC3E}">
        <p14:creationId xmlns:p14="http://schemas.microsoft.com/office/powerpoint/2010/main" val="389868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/ L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823AFCA-AAFF-3AE1-0318-357EB6088C3A}"/>
              </a:ext>
            </a:extLst>
          </p:cNvPr>
          <p:cNvSpPr/>
          <p:nvPr userDrawn="1"/>
        </p:nvSpPr>
        <p:spPr>
          <a:xfrm>
            <a:off x="-3" y="0"/>
            <a:ext cx="9434516" cy="6858000"/>
          </a:xfrm>
          <a:prstGeom prst="rect">
            <a:avLst/>
          </a:prstGeom>
          <a:gradFill>
            <a:gsLst>
              <a:gs pos="100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45569-B941-7DEB-475B-34C4BC55F5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412B9-E3B2-0A1B-6D77-EDBB25F3D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D45EC7-039B-706E-3271-9433FA665D47}"/>
              </a:ext>
            </a:extLst>
          </p:cNvPr>
          <p:cNvGrpSpPr/>
          <p:nvPr userDrawn="1"/>
        </p:nvGrpSpPr>
        <p:grpSpPr>
          <a:xfrm>
            <a:off x="7051725" y="0"/>
            <a:ext cx="2382788" cy="6857999"/>
            <a:chOff x="7051725" y="0"/>
            <a:chExt cx="2382788" cy="685799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A13F16-5CFA-EA2F-8BB0-36899DC85118}"/>
                </a:ext>
              </a:extLst>
            </p:cNvPr>
            <p:cNvSpPr/>
            <p:nvPr userDrawn="1"/>
          </p:nvSpPr>
          <p:spPr>
            <a:xfrm>
              <a:off x="7051725" y="0"/>
              <a:ext cx="2382788" cy="3544487"/>
            </a:xfrm>
            <a:custGeom>
              <a:avLst/>
              <a:gdLst>
                <a:gd name="connsiteX0" fmla="*/ 0 w 2382788"/>
                <a:gd name="connsiteY0" fmla="*/ 0 h 3544487"/>
                <a:gd name="connsiteX1" fmla="*/ 2382788 w 2382788"/>
                <a:gd name="connsiteY1" fmla="*/ 0 h 3544487"/>
                <a:gd name="connsiteX2" fmla="*/ 2382788 w 2382788"/>
                <a:gd name="connsiteY2" fmla="*/ 2980718 h 3544487"/>
                <a:gd name="connsiteX3" fmla="*/ 2055802 w 2382788"/>
                <a:gd name="connsiteY3" fmla="*/ 3544487 h 35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2788" h="3544487">
                  <a:moveTo>
                    <a:pt x="0" y="0"/>
                  </a:moveTo>
                  <a:lnTo>
                    <a:pt x="2382788" y="0"/>
                  </a:lnTo>
                  <a:lnTo>
                    <a:pt x="2382788" y="2980718"/>
                  </a:lnTo>
                  <a:lnTo>
                    <a:pt x="2055802" y="35444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7BA5FCB-B6D3-199B-C70A-2152977F9E4A}"/>
                </a:ext>
              </a:extLst>
            </p:cNvPr>
            <p:cNvSpPr/>
            <p:nvPr userDrawn="1"/>
          </p:nvSpPr>
          <p:spPr>
            <a:xfrm>
              <a:off x="7306521" y="3189047"/>
              <a:ext cx="2127992" cy="3668952"/>
            </a:xfrm>
            <a:custGeom>
              <a:avLst/>
              <a:gdLst>
                <a:gd name="connsiteX0" fmla="*/ 2127992 w 2127992"/>
                <a:gd name="connsiteY0" fmla="*/ 0 h 3668952"/>
                <a:gd name="connsiteX1" fmla="*/ 2127992 w 2127992"/>
                <a:gd name="connsiteY1" fmla="*/ 3668952 h 3668952"/>
                <a:gd name="connsiteX2" fmla="*/ 0 w 2127992"/>
                <a:gd name="connsiteY2" fmla="*/ 3668952 h 366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7992" h="3668952">
                  <a:moveTo>
                    <a:pt x="2127992" y="0"/>
                  </a:moveTo>
                  <a:lnTo>
                    <a:pt x="2127992" y="3668952"/>
                  </a:lnTo>
                  <a:lnTo>
                    <a:pt x="0" y="36689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5604784F-7397-0218-A083-4A24D1DC8F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1" y="4762729"/>
            <a:ext cx="7334250" cy="69455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if required</a:t>
            </a:r>
          </a:p>
        </p:txBody>
      </p:sp>
      <p:sp>
        <p:nvSpPr>
          <p:cNvPr id="21" name="Title 11">
            <a:extLst>
              <a:ext uri="{FF2B5EF4-FFF2-40B4-BE49-F238E27FC236}">
                <a16:creationId xmlns:a16="http://schemas.microsoft.com/office/drawing/2014/main" id="{AF92C95F-57B9-0849-9963-E01247601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423988"/>
            <a:ext cx="7334250" cy="3013794"/>
          </a:xfrm>
        </p:spPr>
        <p:txBody>
          <a:bodyPr anchor="b">
            <a:noAutofit/>
          </a:bodyPr>
          <a:lstStyle>
            <a:lvl1pPr>
              <a:lnSpc>
                <a:spcPts val="5200"/>
              </a:lnSpc>
              <a:spcAft>
                <a:spcPts val="1000"/>
              </a:spcAft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 on 1 line +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44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45569-B941-7DEB-475B-34C4BC55F5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412B9-E3B2-0A1B-6D77-EDBB25F3D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1B02882-ED96-C1A7-B084-57CE86DA0A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0763" y="755650"/>
            <a:ext cx="5337175" cy="5337175"/>
          </a:xfrm>
        </p:spPr>
        <p:txBody>
          <a:bodyPr/>
          <a:lstStyle>
            <a:lvl1pPr marL="0" indent="0" algn="r">
              <a:buNone/>
              <a:defRPr sz="2000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289F3BBA-9662-C3F6-D29A-FA2AD8928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624840"/>
            <a:ext cx="5012871" cy="3144604"/>
          </a:xfrm>
        </p:spPr>
        <p:txBody>
          <a:bodyPr anchor="t">
            <a:noAutofit/>
          </a:bodyPr>
          <a:lstStyle>
            <a:lvl1pPr>
              <a:lnSpc>
                <a:spcPts val="5200"/>
              </a:lnSpc>
              <a:spcAft>
                <a:spcPts val="1000"/>
              </a:spcAft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title can be used over 5 lines</a:t>
            </a:r>
            <a:endParaRPr lang="en-GB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ABD77621-1D02-F4F2-A0AC-AA2E710DC6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1" y="4439454"/>
            <a:ext cx="5006520" cy="69455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if required</a:t>
            </a:r>
          </a:p>
        </p:txBody>
      </p:sp>
    </p:spTree>
    <p:extLst>
      <p:ext uri="{BB962C8B-B14F-4D97-AF65-F5344CB8AC3E}">
        <p14:creationId xmlns:p14="http://schemas.microsoft.com/office/powerpoint/2010/main" val="121100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Footer Placeholder 266">
            <a:extLst>
              <a:ext uri="{FF2B5EF4-FFF2-40B4-BE49-F238E27FC236}">
                <a16:creationId xmlns:a16="http://schemas.microsoft.com/office/drawing/2014/main" id="{B5CBFE7A-7D86-BFB9-4938-C9186D576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5650" y="6350574"/>
            <a:ext cx="4002088" cy="257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bordercrossingux.com</a:t>
            </a:r>
            <a:endParaRPr lang="en-GB" dirty="0"/>
          </a:p>
        </p:txBody>
      </p:sp>
      <p:sp>
        <p:nvSpPr>
          <p:cNvPr id="268" name="Slide Number Placeholder 267">
            <a:extLst>
              <a:ext uri="{FF2B5EF4-FFF2-40B4-BE49-F238E27FC236}">
                <a16:creationId xmlns:a16="http://schemas.microsoft.com/office/drawing/2014/main" id="{F6CE34CC-ED45-E0A5-BB89-634CAED3C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013" y="6350575"/>
            <a:ext cx="668336" cy="257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FC85E5-FA8B-4AB6-A1A5-5F72B279E89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68" name="Title Placeholder 567">
            <a:extLst>
              <a:ext uri="{FF2B5EF4-FFF2-40B4-BE49-F238E27FC236}">
                <a16:creationId xmlns:a16="http://schemas.microsoft.com/office/drawing/2014/main" id="{7E0A4907-D155-1A16-8DBA-292D062F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8" y="730250"/>
            <a:ext cx="10682289" cy="358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69" name="Text Placeholder 568">
            <a:extLst>
              <a:ext uri="{FF2B5EF4-FFF2-40B4-BE49-F238E27FC236}">
                <a16:creationId xmlns:a16="http://schemas.microsoft.com/office/drawing/2014/main" id="{F2CB5183-7D35-F53C-AD6E-FBA337045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49" y="1423989"/>
            <a:ext cx="10680700" cy="46688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830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710" r:id="rId4"/>
    <p:sldLayoutId id="2147483684" r:id="rId5"/>
    <p:sldLayoutId id="2147483685" r:id="rId6"/>
    <p:sldLayoutId id="2147483686" r:id="rId7"/>
    <p:sldLayoutId id="2147483687" r:id="rId8"/>
    <p:sldLayoutId id="2147483711" r:id="rId9"/>
    <p:sldLayoutId id="2147483688" r:id="rId10"/>
    <p:sldLayoutId id="2147483656" r:id="rId11"/>
    <p:sldLayoutId id="2147483654" r:id="rId12"/>
    <p:sldLayoutId id="2147483655" r:id="rId13"/>
    <p:sldLayoutId id="2147483690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  <p:sldLayoutId id="2147483665" r:id="rId23"/>
    <p:sldLayoutId id="2147483727" r:id="rId24"/>
    <p:sldLayoutId id="2147483712" r:id="rId25"/>
    <p:sldLayoutId id="2147483666" r:id="rId26"/>
    <p:sldLayoutId id="2147483671" r:id="rId27"/>
    <p:sldLayoutId id="2147483718" r:id="rId28"/>
    <p:sldLayoutId id="2147483719" r:id="rId29"/>
    <p:sldLayoutId id="2147483674" r:id="rId30"/>
    <p:sldLayoutId id="2147483675" r:id="rId31"/>
    <p:sldLayoutId id="2147483676" r:id="rId32"/>
    <p:sldLayoutId id="2147483692" r:id="rId33"/>
    <p:sldLayoutId id="2147483709" r:id="rId34"/>
    <p:sldLayoutId id="2147483722" r:id="rId35"/>
    <p:sldLayoutId id="2147483723" r:id="rId36"/>
    <p:sldLayoutId id="2147483705" r:id="rId37"/>
    <p:sldLayoutId id="2147483706" r:id="rId38"/>
    <p:sldLayoutId id="2147483694" r:id="rId39"/>
    <p:sldLayoutId id="2147483728" r:id="rId40"/>
    <p:sldLayoutId id="2147483699" r:id="rId41"/>
    <p:sldLayoutId id="2147483698" r:id="rId42"/>
    <p:sldLayoutId id="2147483726" r:id="rId43"/>
    <p:sldLayoutId id="2147483701" r:id="rId44"/>
    <p:sldLayoutId id="2147483703" r:id="rId45"/>
    <p:sldLayoutId id="2147483670" r:id="rId46"/>
    <p:sldLayoutId id="2147483729" r:id="rId47"/>
    <p:sldLayoutId id="2147483730" r:id="rId48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spcAft>
          <a:spcPts val="1000"/>
        </a:spcAft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474" userDrawn="1">
          <p15:clr>
            <a:srgbClr val="F26B43"/>
          </p15:clr>
        </p15:guide>
        <p15:guide id="5" orient="horz" pos="3838" userDrawn="1">
          <p15:clr>
            <a:srgbClr val="F26B43"/>
          </p15:clr>
        </p15:guide>
        <p15:guide id="6" pos="7205" userDrawn="1">
          <p15:clr>
            <a:srgbClr val="F26B43"/>
          </p15:clr>
        </p15:guide>
        <p15:guide id="37" orient="horz" pos="476" userDrawn="1">
          <p15:clr>
            <a:srgbClr val="F26B43"/>
          </p15:clr>
        </p15:guide>
        <p15:guide id="38" pos="897" userDrawn="1">
          <p15:clr>
            <a:srgbClr val="F26B43"/>
          </p15:clr>
        </p15:guide>
        <p15:guide id="39" pos="1300" userDrawn="1">
          <p15:clr>
            <a:srgbClr val="F26B43"/>
          </p15:clr>
        </p15:guide>
        <p15:guide id="40" pos="1737" userDrawn="1">
          <p15:clr>
            <a:srgbClr val="F26B43"/>
          </p15:clr>
        </p15:guide>
        <p15:guide id="41" pos="2157" userDrawn="1">
          <p15:clr>
            <a:srgbClr val="F26B43"/>
          </p15:clr>
        </p15:guide>
        <p15:guide id="42" pos="2579" userDrawn="1">
          <p15:clr>
            <a:srgbClr val="F26B43"/>
          </p15:clr>
        </p15:guide>
        <p15:guide id="43" pos="2997" userDrawn="1">
          <p15:clr>
            <a:srgbClr val="F26B43"/>
          </p15:clr>
        </p15:guide>
        <p15:guide id="44" pos="3420" userDrawn="1">
          <p15:clr>
            <a:srgbClr val="F26B43"/>
          </p15:clr>
        </p15:guide>
        <p15:guide id="45" pos="3840" userDrawn="1">
          <p15:clr>
            <a:srgbClr val="F26B43"/>
          </p15:clr>
        </p15:guide>
        <p15:guide id="46" pos="4263" userDrawn="1">
          <p15:clr>
            <a:srgbClr val="F26B43"/>
          </p15:clr>
        </p15:guide>
        <p15:guide id="47" pos="4679" userDrawn="1">
          <p15:clr>
            <a:srgbClr val="F26B43"/>
          </p15:clr>
        </p15:guide>
        <p15:guide id="48" pos="5110" userDrawn="1">
          <p15:clr>
            <a:srgbClr val="F26B43"/>
          </p15:clr>
        </p15:guide>
        <p15:guide id="49" pos="5522" userDrawn="1">
          <p15:clr>
            <a:srgbClr val="F26B43"/>
          </p15:clr>
        </p15:guide>
        <p15:guide id="50" pos="5943" userDrawn="1">
          <p15:clr>
            <a:srgbClr val="F26B43"/>
          </p15:clr>
        </p15:guide>
        <p15:guide id="51" pos="6360" userDrawn="1">
          <p15:clr>
            <a:srgbClr val="F26B43"/>
          </p15:clr>
        </p15:guide>
        <p15:guide id="52" pos="6783" userDrawn="1">
          <p15:clr>
            <a:srgbClr val="F26B43"/>
          </p15:clr>
        </p15:guide>
        <p15:guide id="53" orient="horz" pos="686" userDrawn="1">
          <p15:clr>
            <a:srgbClr val="F26B43"/>
          </p15:clr>
        </p15:guide>
        <p15:guide id="54" orient="horz" pos="897" userDrawn="1">
          <p15:clr>
            <a:srgbClr val="F26B43"/>
          </p15:clr>
        </p15:guide>
        <p15:guide id="55" orient="horz" pos="1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21_90928A4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microsoft.com/office/2018/10/relationships/comments" Target="../comments/modernComment_21F_CC060E7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7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microsoft.com/office/2018/10/relationships/comments" Target="../comments/modernComment_244_9964AC8C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8.svg"/><Relationship Id="rId5" Type="http://schemas.openxmlformats.org/officeDocument/2006/relationships/image" Target="../media/image73.png"/><Relationship Id="rId4" Type="http://schemas.openxmlformats.org/officeDocument/2006/relationships/image" Target="../media/image7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D7BB-1AC3-4AB9-80C8-A3E1A71D3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F560A-6BD8-9E76-9A5F-82B63C263C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9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D3D65-E95F-0BCA-F63E-43B771EF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899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809AD-CE43-5925-6D7C-03F2CCDDA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4025"/>
            <a:ext cx="10515600" cy="5228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300" dirty="0"/>
              <a:t>Project and deliverable overview – Context of the proto-personas</a:t>
            </a:r>
          </a:p>
          <a:p>
            <a:r>
              <a:rPr lang="en-GB" sz="1300" dirty="0"/>
              <a:t>Who – are they made for</a:t>
            </a:r>
          </a:p>
          <a:p>
            <a:r>
              <a:rPr lang="en-GB" sz="1300" dirty="0"/>
              <a:t>Why – are they the deliverable of choice</a:t>
            </a:r>
          </a:p>
          <a:p>
            <a:r>
              <a:rPr lang="en-GB" sz="1300" dirty="0"/>
              <a:t>What – run through what has been researched and what will be shown through the proto - personas</a:t>
            </a:r>
          </a:p>
          <a:p>
            <a:r>
              <a:rPr lang="en-GB" sz="1300" dirty="0"/>
              <a:t>When – what was the time frame of the research and deliverable creation</a:t>
            </a:r>
          </a:p>
          <a:p>
            <a:r>
              <a:rPr lang="en-GB" sz="1300" dirty="0"/>
              <a:t>How – what methodologies were used / what was the process</a:t>
            </a:r>
          </a:p>
          <a:p>
            <a:r>
              <a:rPr lang="en-GB" sz="1300" dirty="0"/>
              <a:t>Any points of information, interest or clarification 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1300" dirty="0"/>
              <a:t>Contact details of deliverable owner </a:t>
            </a:r>
          </a:p>
        </p:txBody>
      </p:sp>
    </p:spTree>
    <p:extLst>
      <p:ext uri="{BB962C8B-B14F-4D97-AF65-F5344CB8AC3E}">
        <p14:creationId xmlns:p14="http://schemas.microsoft.com/office/powerpoint/2010/main" val="114883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470C-66F7-2528-A37B-60718CAE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Glossary of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E764A-BA3F-DAA8-86C4-7FFC818E8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21275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GB" sz="1300" dirty="0">
                <a:solidFill>
                  <a:schemeClr val="accent1"/>
                </a:solidFill>
              </a:rPr>
              <a:t>Reason to engage: </a:t>
            </a:r>
            <a:r>
              <a:rPr lang="en-GB" sz="1300" dirty="0"/>
              <a:t>What has happened, or is happening, to make the person need to access NHS Highland’s services/website.</a:t>
            </a:r>
          </a:p>
          <a:p>
            <a:pPr>
              <a:lnSpc>
                <a:spcPct val="120000"/>
              </a:lnSpc>
            </a:pPr>
            <a:r>
              <a:rPr lang="en-GB" sz="1300" dirty="0">
                <a:solidFill>
                  <a:schemeClr val="accent1"/>
                </a:solidFill>
              </a:rPr>
              <a:t>Needs:</a:t>
            </a:r>
            <a:r>
              <a:rPr lang="en-GB" sz="1300" dirty="0"/>
              <a:t> What does the person require to address their intent, ease their concerns or solve their problem?</a:t>
            </a:r>
          </a:p>
          <a:p>
            <a:pPr>
              <a:lnSpc>
                <a:spcPct val="120000"/>
              </a:lnSpc>
            </a:pPr>
            <a:r>
              <a:rPr lang="en-GB" sz="1300" dirty="0">
                <a:solidFill>
                  <a:schemeClr val="accent1"/>
                </a:solidFill>
              </a:rPr>
              <a:t>Blockers &amp; Pain points: </a:t>
            </a:r>
            <a:r>
              <a:rPr lang="en-GB" sz="1300" dirty="0"/>
              <a:t>What is standing in the way of the user achieving their goal?</a:t>
            </a:r>
          </a:p>
          <a:p>
            <a:pPr>
              <a:lnSpc>
                <a:spcPct val="120000"/>
              </a:lnSpc>
            </a:pPr>
            <a:r>
              <a:rPr lang="en-GB" sz="1300" dirty="0">
                <a:solidFill>
                  <a:schemeClr val="accent1"/>
                </a:solidFill>
              </a:rPr>
              <a:t>Concerns: </a:t>
            </a:r>
            <a:r>
              <a:rPr lang="en-GB" sz="1300" dirty="0"/>
              <a:t>A high level summary of how the person feels about addressing their “reason to engage”.</a:t>
            </a:r>
          </a:p>
          <a:p>
            <a:pPr marL="628650" lvl="1" indent="-171450">
              <a:lnSpc>
                <a:spcPct val="120000"/>
              </a:lnSpc>
              <a:spcBef>
                <a:spcPts val="180"/>
              </a:spcBef>
            </a:pPr>
            <a:r>
              <a:rPr lang="en-GB" sz="1300" b="1" dirty="0">
                <a:highlight>
                  <a:srgbClr val="FFFFFF"/>
                </a:highlight>
                <a:ea typeface="Roboto"/>
              </a:rPr>
              <a:t>Avoidance tendency - </a:t>
            </a:r>
            <a:r>
              <a:rPr lang="en-GB" sz="1300" dirty="0">
                <a:highlight>
                  <a:srgbClr val="FFFFFF"/>
                </a:highlight>
                <a:ea typeface="Roboto"/>
              </a:rPr>
              <a:t>How high, or low, a priority in the person’s life is the “reason to engage”?</a:t>
            </a:r>
          </a:p>
          <a:p>
            <a:pPr marL="628650" lvl="1" indent="-171450">
              <a:lnSpc>
                <a:spcPct val="120000"/>
              </a:lnSpc>
              <a:spcBef>
                <a:spcPts val="180"/>
              </a:spcBef>
            </a:pPr>
            <a:r>
              <a:rPr lang="en-GB" sz="1300" b="1" dirty="0">
                <a:highlight>
                  <a:srgbClr val="FFFFFF"/>
                </a:highlight>
                <a:ea typeface="Roboto"/>
              </a:rPr>
              <a:t>Embarrassment levels - </a:t>
            </a:r>
            <a:r>
              <a:rPr lang="en-GB" sz="1300" dirty="0">
                <a:highlight>
                  <a:srgbClr val="FFFFFF"/>
                </a:highlight>
                <a:ea typeface="Roboto"/>
              </a:rPr>
              <a:t>Will this deter the person from </a:t>
            </a:r>
            <a:r>
              <a:rPr lang="en-GB" sz="1300" dirty="0">
                <a:ea typeface="Roboto"/>
              </a:rPr>
              <a:t>addressing their “reason to engage”?</a:t>
            </a:r>
          </a:p>
          <a:p>
            <a:pPr marL="628650" lvl="1" indent="-171450">
              <a:lnSpc>
                <a:spcPct val="120000"/>
              </a:lnSpc>
              <a:spcBef>
                <a:spcPts val="180"/>
              </a:spcBef>
            </a:pPr>
            <a:r>
              <a:rPr lang="en-GB" sz="1300" b="1" dirty="0">
                <a:highlight>
                  <a:srgbClr val="FFFFFF"/>
                </a:highlight>
                <a:ea typeface="Roboto"/>
              </a:rPr>
              <a:t>Fear level - </a:t>
            </a:r>
            <a:r>
              <a:rPr lang="en-GB" sz="1300" dirty="0">
                <a:highlight>
                  <a:srgbClr val="FFFFFF"/>
                </a:highlight>
                <a:ea typeface="Roboto"/>
              </a:rPr>
              <a:t>How scared is the person in direct relation to their “reason to engage”?</a:t>
            </a:r>
          </a:p>
          <a:p>
            <a:pPr>
              <a:lnSpc>
                <a:spcPct val="120000"/>
              </a:lnSpc>
            </a:pPr>
            <a:r>
              <a:rPr lang="en-GB" sz="1300" dirty="0">
                <a:solidFill>
                  <a:schemeClr val="accent1"/>
                </a:solidFill>
              </a:rPr>
              <a:t>In-person friction: </a:t>
            </a:r>
            <a:r>
              <a:rPr lang="en-GB" sz="1300" dirty="0"/>
              <a:t>How hard will it be for the individual to address their “reason to engage” in person. For example, distance from point of care. </a:t>
            </a:r>
          </a:p>
          <a:p>
            <a:pPr>
              <a:lnSpc>
                <a:spcPct val="120000"/>
              </a:lnSpc>
            </a:pPr>
            <a:r>
              <a:rPr lang="en-GB" sz="1300" dirty="0">
                <a:solidFill>
                  <a:schemeClr val="accent1"/>
                </a:solidFill>
              </a:rPr>
              <a:t>Online friction: </a:t>
            </a:r>
            <a:r>
              <a:rPr lang="en-GB" sz="1300" dirty="0"/>
              <a:t>How hard will it be for the person to address their “reason to engage” online. For example, low-speed internet access. </a:t>
            </a:r>
          </a:p>
          <a:p>
            <a:pPr>
              <a:lnSpc>
                <a:spcPct val="120000"/>
              </a:lnSpc>
            </a:pPr>
            <a:r>
              <a:rPr lang="en-GB" sz="1300" dirty="0">
                <a:solidFill>
                  <a:schemeClr val="accent1"/>
                </a:solidFill>
              </a:rPr>
              <a:t>Potential solutions/ opportunities: </a:t>
            </a:r>
            <a:r>
              <a:rPr lang="en-GB" sz="1300" dirty="0"/>
              <a:t>What NHS Highland could do to help address the person’s needs.</a:t>
            </a:r>
          </a:p>
          <a:p>
            <a:pPr>
              <a:lnSpc>
                <a:spcPct val="120000"/>
              </a:lnSpc>
            </a:pPr>
            <a:r>
              <a:rPr lang="en-GB" sz="1300" dirty="0">
                <a:solidFill>
                  <a:schemeClr val="accent1"/>
                </a:solidFill>
              </a:rPr>
              <a:t>Location: </a:t>
            </a:r>
            <a:r>
              <a:rPr lang="en-GB" sz="1300" dirty="0"/>
              <a:t>Where the person is when the “reason to engage” arises.</a:t>
            </a:r>
          </a:p>
          <a:p>
            <a:pPr>
              <a:lnSpc>
                <a:spcPct val="120000"/>
              </a:lnSpc>
            </a:pPr>
            <a:r>
              <a:rPr lang="en-GB" sz="1300" dirty="0">
                <a:solidFill>
                  <a:schemeClr val="accent1"/>
                </a:solidFill>
              </a:rPr>
              <a:t>Connectivity: </a:t>
            </a:r>
            <a:r>
              <a:rPr lang="en-GB" sz="1300" dirty="0"/>
              <a:t>The person’s ability to interact with NHS Highland, most commonly through internet access.</a:t>
            </a:r>
          </a:p>
          <a:p>
            <a:pPr lvl="1">
              <a:lnSpc>
                <a:spcPct val="120000"/>
              </a:lnSpc>
            </a:pPr>
            <a:r>
              <a:rPr lang="en-GB" sz="1300" b="1" dirty="0"/>
              <a:t>Slow broadband - </a:t>
            </a:r>
            <a:r>
              <a:rPr lang="en-GB" sz="1300" dirty="0"/>
              <a:t>download speed 3-30 Mbps. </a:t>
            </a:r>
          </a:p>
          <a:p>
            <a:pPr lvl="1">
              <a:lnSpc>
                <a:spcPct val="120000"/>
              </a:lnSpc>
            </a:pPr>
            <a:r>
              <a:rPr lang="en-GB" sz="1300" b="1" dirty="0"/>
              <a:t>Standard broadband -</a:t>
            </a:r>
            <a:r>
              <a:rPr lang="en-GB" sz="1300" dirty="0"/>
              <a:t> download speed 30-100 Mbps. </a:t>
            </a:r>
          </a:p>
          <a:p>
            <a:pPr lvl="1">
              <a:lnSpc>
                <a:spcPct val="120000"/>
              </a:lnSpc>
            </a:pPr>
            <a:r>
              <a:rPr lang="en-GB" sz="1300" b="1" dirty="0"/>
              <a:t>High broadband - </a:t>
            </a:r>
            <a:r>
              <a:rPr lang="en-GB" sz="1300" dirty="0"/>
              <a:t>download speed 100-330 Mbps.</a:t>
            </a:r>
          </a:p>
          <a:p>
            <a:pPr lvl="1">
              <a:lnSpc>
                <a:spcPct val="120000"/>
              </a:lnSpc>
            </a:pPr>
            <a:r>
              <a:rPr lang="en-GB" sz="1300" b="1" dirty="0"/>
              <a:t>Super Fast broadband – </a:t>
            </a:r>
            <a:r>
              <a:rPr lang="en-GB" sz="1300" dirty="0"/>
              <a:t>download speed +330 Mbps.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159517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9;p1">
            <a:extLst>
              <a:ext uri="{FF2B5EF4-FFF2-40B4-BE49-F238E27FC236}">
                <a16:creationId xmlns:a16="http://schemas.microsoft.com/office/drawing/2014/main" id="{4D190317-A862-885E-9B54-F0C7F9B534CC}"/>
              </a:ext>
            </a:extLst>
          </p:cNvPr>
          <p:cNvSpPr txBox="1"/>
          <p:nvPr/>
        </p:nvSpPr>
        <p:spPr>
          <a:xfrm>
            <a:off x="525924" y="5153353"/>
            <a:ext cx="3287222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100" b="1" i="0" u="none" strike="noStrike" cap="none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Potential solutions / opportunities </a:t>
            </a: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3" name="Google Shape;416;p1">
            <a:extLst>
              <a:ext uri="{FF2B5EF4-FFF2-40B4-BE49-F238E27FC236}">
                <a16:creationId xmlns:a16="http://schemas.microsoft.com/office/drawing/2014/main" id="{E1993E87-7207-40EB-B994-5207FC11673D}"/>
              </a:ext>
            </a:extLst>
          </p:cNvPr>
          <p:cNvSpPr txBox="1">
            <a:spLocks/>
          </p:cNvSpPr>
          <p:nvPr/>
        </p:nvSpPr>
        <p:spPr>
          <a:xfrm>
            <a:off x="1416821" y="574051"/>
            <a:ext cx="1788710" cy="30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63534"/>
              </a:buClr>
            </a:pPr>
            <a:r>
              <a:rPr lang="en-GB" sz="2000" b="1" dirty="0"/>
              <a:t>Name</a:t>
            </a:r>
            <a:endParaRPr lang="en-GB" sz="2000" dirty="0"/>
          </a:p>
        </p:txBody>
      </p:sp>
      <p:sp>
        <p:nvSpPr>
          <p:cNvPr id="4" name="Google Shape;408;p1">
            <a:extLst>
              <a:ext uri="{FF2B5EF4-FFF2-40B4-BE49-F238E27FC236}">
                <a16:creationId xmlns:a16="http://schemas.microsoft.com/office/drawing/2014/main" id="{D62FDCF3-7E53-DC2F-2569-6559D64E7F84}"/>
              </a:ext>
            </a:extLst>
          </p:cNvPr>
          <p:cNvSpPr txBox="1">
            <a:spLocks/>
          </p:cNvSpPr>
          <p:nvPr/>
        </p:nvSpPr>
        <p:spPr>
          <a:xfrm>
            <a:off x="438323" y="1917439"/>
            <a:ext cx="3014514" cy="57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GB" sz="900" dirty="0"/>
              <a:t>Personal detail.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GB" sz="900" dirty="0"/>
              <a:t>Personal detail.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GB" sz="900" dirty="0"/>
              <a:t>Personal detail.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  <a:buSzPts val="900"/>
            </a:pPr>
            <a:endParaRPr lang="en-GB" sz="900" dirty="0"/>
          </a:p>
        </p:txBody>
      </p:sp>
      <p:sp>
        <p:nvSpPr>
          <p:cNvPr id="5" name="Google Shape;408;p1">
            <a:extLst>
              <a:ext uri="{FF2B5EF4-FFF2-40B4-BE49-F238E27FC236}">
                <a16:creationId xmlns:a16="http://schemas.microsoft.com/office/drawing/2014/main" id="{7F5F06FF-95A5-8A6F-C71F-FD67DAB236B7}"/>
              </a:ext>
            </a:extLst>
          </p:cNvPr>
          <p:cNvSpPr txBox="1">
            <a:spLocks/>
          </p:cNvSpPr>
          <p:nvPr/>
        </p:nvSpPr>
        <p:spPr>
          <a:xfrm>
            <a:off x="1416821" y="902239"/>
            <a:ext cx="2303761" cy="4154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defTabSz="914400" rtl="0" eaLnBrk="1" latinLnBrk="0" hangingPunct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180"/>
              </a:spcBef>
              <a:buSzPts val="900"/>
            </a:pPr>
            <a:r>
              <a:rPr lang="en-CA" sz="1100" dirty="0">
                <a:solidFill>
                  <a:srgbClr val="0070C0"/>
                </a:solidFill>
                <a:latin typeface="+mn-lt"/>
              </a:rPr>
              <a:t>“Quote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DB785-F2FA-F8EB-BDCD-CDA889A5BD4D}"/>
              </a:ext>
            </a:extLst>
          </p:cNvPr>
          <p:cNvSpPr txBox="1"/>
          <p:nvPr/>
        </p:nvSpPr>
        <p:spPr>
          <a:xfrm>
            <a:off x="343059" y="2683591"/>
            <a:ext cx="3469492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spcBef>
                <a:spcPts val="180"/>
              </a:spcBef>
              <a:buSzPts val="900"/>
            </a:pPr>
            <a:r>
              <a:rPr lang="en-CA" sz="900" b="1" dirty="0">
                <a:solidFill>
                  <a:srgbClr val="0070C0"/>
                </a:solidFill>
                <a:latin typeface="+mn-lt"/>
              </a:rPr>
              <a:t>When I: </a:t>
            </a:r>
            <a:r>
              <a:rPr lang="en-CA" sz="900" b="1" dirty="0">
                <a:latin typeface="+mn-lt"/>
              </a:rPr>
              <a:t>.</a:t>
            </a:r>
            <a:br>
              <a:rPr lang="en-CA" sz="900" b="1" dirty="0">
                <a:latin typeface="+mn-lt"/>
              </a:rPr>
            </a:br>
            <a:endParaRPr lang="en-CA" sz="900" b="1" dirty="0">
              <a:latin typeface="+mn-lt"/>
            </a:endParaRPr>
          </a:p>
          <a:p>
            <a:pPr marL="0" indent="0">
              <a:lnSpc>
                <a:spcPct val="80000"/>
              </a:lnSpc>
              <a:spcBef>
                <a:spcPts val="180"/>
              </a:spcBef>
              <a:buSzPts val="900"/>
            </a:pPr>
            <a:r>
              <a:rPr lang="en-CA" sz="900" b="1" dirty="0">
                <a:solidFill>
                  <a:srgbClr val="0070C0"/>
                </a:solidFill>
                <a:latin typeface="+mn-lt"/>
              </a:rPr>
              <a:t>I Want/Need To: </a:t>
            </a:r>
            <a:r>
              <a:rPr lang="en-CA" sz="900" b="1" dirty="0">
                <a:latin typeface="+mn-lt"/>
              </a:rPr>
              <a:t>.</a:t>
            </a:r>
            <a:br>
              <a:rPr lang="en-CA" sz="900" b="1" dirty="0">
                <a:latin typeface="+mn-lt"/>
              </a:rPr>
            </a:br>
            <a:endParaRPr lang="en-CA" sz="900" b="1" dirty="0">
              <a:latin typeface="+mn-lt"/>
            </a:endParaRPr>
          </a:p>
          <a:p>
            <a:pPr marL="0" indent="0">
              <a:lnSpc>
                <a:spcPct val="80000"/>
              </a:lnSpc>
              <a:spcBef>
                <a:spcPts val="180"/>
              </a:spcBef>
              <a:buSzPts val="900"/>
            </a:pPr>
            <a:r>
              <a:rPr lang="en-CA" sz="900" b="1" dirty="0">
                <a:solidFill>
                  <a:srgbClr val="0070C0"/>
                </a:solidFill>
                <a:latin typeface="+mn-lt"/>
              </a:rPr>
              <a:t>So I can: </a:t>
            </a:r>
            <a:r>
              <a:rPr lang="en-CA" sz="900" b="1" dirty="0">
                <a:latin typeface="+mn-lt"/>
              </a:rPr>
              <a:t>.</a:t>
            </a:r>
          </a:p>
        </p:txBody>
      </p:sp>
      <p:sp>
        <p:nvSpPr>
          <p:cNvPr id="8" name="Google Shape;448;p1">
            <a:extLst>
              <a:ext uri="{FF2B5EF4-FFF2-40B4-BE49-F238E27FC236}">
                <a16:creationId xmlns:a16="http://schemas.microsoft.com/office/drawing/2014/main" id="{C3D71EA9-891B-89BC-0AD1-765FB75575C7}"/>
              </a:ext>
            </a:extLst>
          </p:cNvPr>
          <p:cNvSpPr txBox="1"/>
          <p:nvPr/>
        </p:nvSpPr>
        <p:spPr>
          <a:xfrm>
            <a:off x="519988" y="5402184"/>
            <a:ext cx="3004936" cy="129474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buClr>
                <a:schemeClr val="tx1"/>
              </a:buClr>
              <a:buSzPts val="1200"/>
              <a:buFont typeface="Arial" pitchFamily="34" charset="0"/>
              <a:buChar char="•"/>
            </a:pPr>
            <a:r>
              <a:rPr lang="en-GB" sz="900" dirty="0"/>
              <a:t>.</a:t>
            </a:r>
          </a:p>
          <a:p>
            <a:pPr marL="171450" indent="-171450">
              <a:buClr>
                <a:schemeClr val="tx1"/>
              </a:buClr>
              <a:buSzPts val="1200"/>
              <a:buFont typeface="Arial" pitchFamily="34" charset="0"/>
              <a:buChar char="•"/>
            </a:pPr>
            <a:r>
              <a:rPr lang="en-GB" sz="900" dirty="0"/>
              <a:t>.</a:t>
            </a:r>
          </a:p>
          <a:p>
            <a:pPr marL="171450" indent="-171450">
              <a:buClr>
                <a:schemeClr val="tx1"/>
              </a:buClr>
              <a:buSzPts val="1200"/>
              <a:buFont typeface="Arial" pitchFamily="34" charset="0"/>
              <a:buChar char="•"/>
            </a:pPr>
            <a:r>
              <a:rPr lang="en-GB" sz="900" dirty="0"/>
              <a:t>.</a:t>
            </a:r>
          </a:p>
          <a:p>
            <a:pPr marL="171450" indent="-171450">
              <a:buClr>
                <a:schemeClr val="tx1"/>
              </a:buClr>
              <a:buSzPts val="1200"/>
              <a:buFont typeface="Arial" pitchFamily="34" charset="0"/>
              <a:buChar char="•"/>
            </a:pPr>
            <a:r>
              <a:rPr lang="en-GB" sz="900" dirty="0"/>
              <a:t>.</a:t>
            </a:r>
          </a:p>
          <a:p>
            <a:pPr marL="171450" indent="-171450">
              <a:buClr>
                <a:schemeClr val="tx1"/>
              </a:buClr>
              <a:buSzPts val="1200"/>
              <a:buFont typeface="Arial" pitchFamily="34" charset="0"/>
              <a:buChar char="•"/>
            </a:pPr>
            <a:r>
              <a:rPr lang="en-GB" sz="900" dirty="0"/>
              <a:t>.</a:t>
            </a:r>
          </a:p>
        </p:txBody>
      </p:sp>
      <p:sp>
        <p:nvSpPr>
          <p:cNvPr id="9" name="Google Shape;408;p1">
            <a:extLst>
              <a:ext uri="{FF2B5EF4-FFF2-40B4-BE49-F238E27FC236}">
                <a16:creationId xmlns:a16="http://schemas.microsoft.com/office/drawing/2014/main" id="{F3B39B53-62C2-F9EC-154B-2AD05ED8B381}"/>
              </a:ext>
            </a:extLst>
          </p:cNvPr>
          <p:cNvSpPr txBox="1">
            <a:spLocks/>
          </p:cNvSpPr>
          <p:nvPr/>
        </p:nvSpPr>
        <p:spPr>
          <a:xfrm>
            <a:off x="817295" y="3434979"/>
            <a:ext cx="2785935" cy="17183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defTabSz="914400" rtl="0" eaLnBrk="1" latinLnBrk="0" hangingPunct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CA" sz="1050" b="1" dirty="0">
                <a:solidFill>
                  <a:schemeClr val="tx1"/>
                </a:solidFill>
                <a:latin typeface="+mn-lt"/>
              </a:rPr>
              <a:t>Location</a:t>
            </a:r>
          </a:p>
          <a:p>
            <a:pPr marL="0" indent="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CA" sz="1050" dirty="0">
                <a:solidFill>
                  <a:schemeClr val="tx1"/>
                </a:solidFill>
                <a:latin typeface="+mn-lt"/>
              </a:rPr>
              <a:t>City / town</a:t>
            </a:r>
            <a:r>
              <a:rPr lang="en-CA" sz="1050" dirty="0"/>
              <a:t>→ </a:t>
            </a:r>
            <a:r>
              <a:rPr lang="en-CA" sz="1050" dirty="0">
                <a:latin typeface="+mn-lt"/>
              </a:rPr>
              <a:t>Inverness Raigmore</a:t>
            </a:r>
          </a:p>
          <a:p>
            <a:pPr marL="0" indent="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CA" sz="1050" b="1" dirty="0">
                <a:solidFill>
                  <a:schemeClr val="accent1"/>
                </a:solidFill>
                <a:latin typeface="+mn-lt"/>
              </a:rPr>
              <a:t>Low / Medium / High friction, </a:t>
            </a:r>
            <a:r>
              <a:rPr lang="en-CA" sz="1050" dirty="0">
                <a:solidFill>
                  <a:schemeClr val="tx1"/>
                </a:solidFill>
                <a:latin typeface="+mn-lt"/>
              </a:rPr>
              <a:t>friction details / context.</a:t>
            </a:r>
          </a:p>
          <a:p>
            <a:pPr marL="0" indent="0">
              <a:lnSpc>
                <a:spcPct val="100000"/>
              </a:lnSpc>
              <a:spcBef>
                <a:spcPts val="180"/>
              </a:spcBef>
              <a:buSzPts val="900"/>
            </a:pPr>
            <a:endParaRPr lang="en-GB" sz="105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GB" sz="1050" b="1" dirty="0">
                <a:solidFill>
                  <a:schemeClr val="tx1"/>
                </a:solidFill>
                <a:latin typeface="+mn-lt"/>
              </a:rPr>
              <a:t>Connectivity</a:t>
            </a:r>
          </a:p>
          <a:p>
            <a:pPr marL="0" indent="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CA" sz="1050" dirty="0">
                <a:solidFill>
                  <a:schemeClr val="tx1"/>
                </a:solidFill>
                <a:latin typeface="+mn-lt"/>
              </a:rPr>
              <a:t>Friction details / context. </a:t>
            </a:r>
            <a:r>
              <a:rPr lang="en-GB" sz="1050" dirty="0">
                <a:latin typeface="+mn-lt"/>
              </a:rPr>
              <a:t>at home.</a:t>
            </a:r>
          </a:p>
          <a:p>
            <a:pPr marL="0" indent="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GB" sz="1050" b="1" dirty="0">
                <a:solidFill>
                  <a:schemeClr val="accent1"/>
                </a:solidFill>
                <a:latin typeface="+mn-lt"/>
              </a:rPr>
              <a:t>Low / Medium / High friction</a:t>
            </a:r>
          </a:p>
        </p:txBody>
      </p:sp>
      <p:pic>
        <p:nvPicPr>
          <p:cNvPr id="10" name="Graphic 9" descr="Wireless with solid fill">
            <a:extLst>
              <a:ext uri="{FF2B5EF4-FFF2-40B4-BE49-F238E27FC236}">
                <a16:creationId xmlns:a16="http://schemas.microsoft.com/office/drawing/2014/main" id="{7FA94BAC-BF4F-B268-68D4-F35517BCD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004" y="4313337"/>
            <a:ext cx="353082" cy="353082"/>
          </a:xfrm>
          <a:prstGeom prst="rect">
            <a:avLst/>
          </a:prstGeom>
        </p:spPr>
      </p:pic>
      <p:pic>
        <p:nvPicPr>
          <p:cNvPr id="11" name="Graphic 10" descr="Route (Two Pins With A Path) with solid fill">
            <a:extLst>
              <a:ext uri="{FF2B5EF4-FFF2-40B4-BE49-F238E27FC236}">
                <a16:creationId xmlns:a16="http://schemas.microsoft.com/office/drawing/2014/main" id="{935DDDCE-31EA-9283-4DA5-2B82737B3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588" y="3434979"/>
            <a:ext cx="367069" cy="367069"/>
          </a:xfrm>
          <a:prstGeom prst="rect">
            <a:avLst/>
          </a:prstGeom>
        </p:spPr>
      </p:pic>
      <p:pic>
        <p:nvPicPr>
          <p:cNvPr id="12" name="Graphic 11" descr="Warning with solid fill">
            <a:extLst>
              <a:ext uri="{FF2B5EF4-FFF2-40B4-BE49-F238E27FC236}">
                <a16:creationId xmlns:a16="http://schemas.microsoft.com/office/drawing/2014/main" id="{5ED8043D-39D8-3E05-136D-1E694A7AE0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0442" y="1435169"/>
            <a:ext cx="282503" cy="2825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7BAEE2-F1A7-08A4-6C48-09A3EAB9D349}"/>
              </a:ext>
            </a:extLst>
          </p:cNvPr>
          <p:cNvSpPr/>
          <p:nvPr/>
        </p:nvSpPr>
        <p:spPr>
          <a:xfrm>
            <a:off x="701158" y="1435169"/>
            <a:ext cx="190843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"/>
              </a:spcBef>
              <a:buSzPts val="900"/>
            </a:pPr>
            <a:r>
              <a:rPr lang="en-CA" sz="1100" dirty="0"/>
              <a:t>Reason for engaging</a:t>
            </a:r>
          </a:p>
          <a:p>
            <a:pPr>
              <a:spcBef>
                <a:spcPts val="180"/>
              </a:spcBef>
              <a:buSzPts val="900"/>
            </a:pPr>
            <a:r>
              <a:rPr lang="en-CA" sz="1100" b="1" dirty="0"/>
              <a:t>Reason.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041E9B-45CC-1950-7DA8-DED4C014342A}"/>
              </a:ext>
            </a:extLst>
          </p:cNvPr>
          <p:cNvGrpSpPr/>
          <p:nvPr/>
        </p:nvGrpSpPr>
        <p:grpSpPr>
          <a:xfrm>
            <a:off x="401549" y="182489"/>
            <a:ext cx="2217282" cy="265876"/>
            <a:chOff x="1650920" y="440531"/>
            <a:chExt cx="2217282" cy="2658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24D634-7B63-DF18-AC0A-BC581EC8D060}"/>
                </a:ext>
              </a:extLst>
            </p:cNvPr>
            <p:cNvSpPr/>
            <p:nvPr/>
          </p:nvSpPr>
          <p:spPr>
            <a:xfrm>
              <a:off x="1652523" y="440531"/>
              <a:ext cx="2215679" cy="2658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61C9B4D-DC04-49C7-E623-7127152D0662}"/>
                </a:ext>
              </a:extLst>
            </p:cNvPr>
            <p:cNvCxnSpPr>
              <a:cxnSpLocks/>
            </p:cNvCxnSpPr>
            <p:nvPr/>
          </p:nvCxnSpPr>
          <p:spPr>
            <a:xfrm>
              <a:off x="1650920" y="443107"/>
              <a:ext cx="2217282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D7E0853-45AD-4930-5177-167AB9ABA6CD}"/>
              </a:ext>
            </a:extLst>
          </p:cNvPr>
          <p:cNvSpPr txBox="1"/>
          <p:nvPr/>
        </p:nvSpPr>
        <p:spPr>
          <a:xfrm>
            <a:off x="412444" y="216646"/>
            <a:ext cx="25086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dirty="0"/>
              <a:t>Segment; Situation</a:t>
            </a:r>
          </a:p>
        </p:txBody>
      </p:sp>
      <p:sp>
        <p:nvSpPr>
          <p:cNvPr id="22" name="Google Shape;439;p1">
            <a:extLst>
              <a:ext uri="{FF2B5EF4-FFF2-40B4-BE49-F238E27FC236}">
                <a16:creationId xmlns:a16="http://schemas.microsoft.com/office/drawing/2014/main" id="{EF845CFF-7317-BDD6-78D4-1AD7A68EC6F4}"/>
              </a:ext>
            </a:extLst>
          </p:cNvPr>
          <p:cNvSpPr txBox="1"/>
          <p:nvPr/>
        </p:nvSpPr>
        <p:spPr>
          <a:xfrm>
            <a:off x="4187640" y="5153353"/>
            <a:ext cx="3287222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100" b="1" i="0" u="none" strike="noStrike" cap="none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Potential solutions / opportunities </a:t>
            </a: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23" name="Google Shape;416;p1">
            <a:extLst>
              <a:ext uri="{FF2B5EF4-FFF2-40B4-BE49-F238E27FC236}">
                <a16:creationId xmlns:a16="http://schemas.microsoft.com/office/drawing/2014/main" id="{3404C7E2-9E35-7C13-CB6F-52AF8C0602D5}"/>
              </a:ext>
            </a:extLst>
          </p:cNvPr>
          <p:cNvSpPr txBox="1">
            <a:spLocks/>
          </p:cNvSpPr>
          <p:nvPr/>
        </p:nvSpPr>
        <p:spPr>
          <a:xfrm>
            <a:off x="4981462" y="574051"/>
            <a:ext cx="1787313" cy="30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63534"/>
              </a:buClr>
            </a:pPr>
            <a:r>
              <a:rPr lang="en-GB" sz="2000" b="1" dirty="0"/>
              <a:t>Name</a:t>
            </a:r>
            <a:endParaRPr lang="en-GB" sz="2000" dirty="0"/>
          </a:p>
        </p:txBody>
      </p:sp>
      <p:sp>
        <p:nvSpPr>
          <p:cNvPr id="24" name="Google Shape;408;p1">
            <a:extLst>
              <a:ext uri="{FF2B5EF4-FFF2-40B4-BE49-F238E27FC236}">
                <a16:creationId xmlns:a16="http://schemas.microsoft.com/office/drawing/2014/main" id="{C0FBAF08-AAD6-8E4A-19CD-F564AE223887}"/>
              </a:ext>
            </a:extLst>
          </p:cNvPr>
          <p:cNvSpPr txBox="1">
            <a:spLocks/>
          </p:cNvSpPr>
          <p:nvPr/>
        </p:nvSpPr>
        <p:spPr>
          <a:xfrm>
            <a:off x="4981462" y="902239"/>
            <a:ext cx="2374678" cy="41507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defTabSz="914400" rtl="0" eaLnBrk="1" latinLnBrk="0" hangingPunct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180"/>
              </a:spcBef>
              <a:buSzPts val="900"/>
            </a:pPr>
            <a:r>
              <a:rPr lang="en-CA" sz="1100" dirty="0">
                <a:solidFill>
                  <a:srgbClr val="0070C0"/>
                </a:solidFill>
                <a:latin typeface="+mn-lt"/>
              </a:rPr>
              <a:t>“Quote.”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799073-D0CB-E217-706B-80A7090988AD}"/>
              </a:ext>
            </a:extLst>
          </p:cNvPr>
          <p:cNvSpPr txBox="1"/>
          <p:nvPr/>
        </p:nvSpPr>
        <p:spPr>
          <a:xfrm>
            <a:off x="3950702" y="2683591"/>
            <a:ext cx="344441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spcBef>
                <a:spcPts val="180"/>
              </a:spcBef>
              <a:buSzPts val="900"/>
            </a:pPr>
            <a:r>
              <a:rPr lang="en-CA" sz="900" b="1" dirty="0">
                <a:solidFill>
                  <a:srgbClr val="0070C0"/>
                </a:solidFill>
                <a:latin typeface="+mn-lt"/>
              </a:rPr>
              <a:t>When I: </a:t>
            </a:r>
            <a:r>
              <a:rPr lang="en-CA" sz="900" b="1" dirty="0">
                <a:latin typeface="+mn-lt"/>
              </a:rPr>
              <a:t>.</a:t>
            </a:r>
            <a:br>
              <a:rPr lang="en-CA" sz="900" b="1" dirty="0">
                <a:latin typeface="+mn-lt"/>
              </a:rPr>
            </a:br>
            <a:endParaRPr lang="en-CA" sz="900" b="1" dirty="0">
              <a:latin typeface="+mn-lt"/>
            </a:endParaRPr>
          </a:p>
          <a:p>
            <a:pPr marL="0" indent="0">
              <a:lnSpc>
                <a:spcPct val="80000"/>
              </a:lnSpc>
              <a:spcBef>
                <a:spcPts val="180"/>
              </a:spcBef>
              <a:buSzPts val="900"/>
            </a:pPr>
            <a:r>
              <a:rPr lang="en-CA" sz="900" b="1" dirty="0">
                <a:solidFill>
                  <a:srgbClr val="0070C0"/>
                </a:solidFill>
                <a:latin typeface="+mn-lt"/>
              </a:rPr>
              <a:t>I Want/Need To: </a:t>
            </a:r>
            <a:r>
              <a:rPr lang="en-CA" sz="900" b="1" dirty="0"/>
              <a:t>.</a:t>
            </a:r>
          </a:p>
          <a:p>
            <a:pPr marL="0" indent="0">
              <a:lnSpc>
                <a:spcPct val="80000"/>
              </a:lnSpc>
              <a:spcBef>
                <a:spcPts val="180"/>
              </a:spcBef>
              <a:buSzPts val="900"/>
            </a:pPr>
            <a:endParaRPr lang="en-CA" sz="900" b="1" dirty="0">
              <a:latin typeface="+mn-lt"/>
            </a:endParaRPr>
          </a:p>
          <a:p>
            <a:pPr marL="0" indent="0">
              <a:lnSpc>
                <a:spcPct val="80000"/>
              </a:lnSpc>
              <a:spcBef>
                <a:spcPts val="180"/>
              </a:spcBef>
              <a:buSzPts val="900"/>
            </a:pPr>
            <a:r>
              <a:rPr lang="en-CA" sz="900" b="1" dirty="0">
                <a:solidFill>
                  <a:srgbClr val="0070C0"/>
                </a:solidFill>
                <a:latin typeface="+mn-lt"/>
              </a:rPr>
              <a:t>So I can: </a:t>
            </a:r>
            <a:r>
              <a:rPr lang="en-CA" sz="900" b="1" dirty="0">
                <a:latin typeface="+mn-lt"/>
              </a:rPr>
              <a:t>.</a:t>
            </a:r>
          </a:p>
        </p:txBody>
      </p:sp>
      <p:pic>
        <p:nvPicPr>
          <p:cNvPr id="29" name="Graphic 28" descr="Wireless with solid fill">
            <a:extLst>
              <a:ext uri="{FF2B5EF4-FFF2-40B4-BE49-F238E27FC236}">
                <a16:creationId xmlns:a16="http://schemas.microsoft.com/office/drawing/2014/main" id="{42C0711C-35BC-E46B-8F1F-F82B402CE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6921" y="4281342"/>
            <a:ext cx="353082" cy="353082"/>
          </a:xfrm>
          <a:prstGeom prst="rect">
            <a:avLst/>
          </a:prstGeom>
        </p:spPr>
      </p:pic>
      <p:pic>
        <p:nvPicPr>
          <p:cNvPr id="30" name="Graphic 29" descr="Route (Two Pins With A Path) with solid fill">
            <a:extLst>
              <a:ext uri="{FF2B5EF4-FFF2-40B4-BE49-F238E27FC236}">
                <a16:creationId xmlns:a16="http://schemas.microsoft.com/office/drawing/2014/main" id="{888EF033-C161-AD39-12AD-5CA1E9FEF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48278" y="3434979"/>
            <a:ext cx="367069" cy="367069"/>
          </a:xfrm>
          <a:prstGeom prst="rect">
            <a:avLst/>
          </a:prstGeom>
        </p:spPr>
      </p:pic>
      <p:pic>
        <p:nvPicPr>
          <p:cNvPr id="31" name="Graphic 30" descr="Warning with solid fill">
            <a:extLst>
              <a:ext uri="{FF2B5EF4-FFF2-40B4-BE49-F238E27FC236}">
                <a16:creationId xmlns:a16="http://schemas.microsoft.com/office/drawing/2014/main" id="{045E717F-BF4B-D817-E6F8-6181BD6C3B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32208" y="1435168"/>
            <a:ext cx="282503" cy="282503"/>
          </a:xfrm>
          <a:prstGeom prst="rect">
            <a:avLst/>
          </a:prstGeom>
        </p:spPr>
      </p:pic>
      <p:sp>
        <p:nvSpPr>
          <p:cNvPr id="32" name="Google Shape;408;p1">
            <a:extLst>
              <a:ext uri="{FF2B5EF4-FFF2-40B4-BE49-F238E27FC236}">
                <a16:creationId xmlns:a16="http://schemas.microsoft.com/office/drawing/2014/main" id="{61B1D7A9-CF71-C9AC-7759-4E71A4F5E8CB}"/>
              </a:ext>
            </a:extLst>
          </p:cNvPr>
          <p:cNvSpPr txBox="1">
            <a:spLocks/>
          </p:cNvSpPr>
          <p:nvPr/>
        </p:nvSpPr>
        <p:spPr>
          <a:xfrm>
            <a:off x="4450817" y="3434979"/>
            <a:ext cx="2795257" cy="16927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defTabSz="914400" rtl="0" eaLnBrk="1" latinLnBrk="0" hangingPunct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CA" sz="1050" b="1" dirty="0">
                <a:solidFill>
                  <a:schemeClr val="tx1"/>
                </a:solidFill>
                <a:latin typeface="+mn-lt"/>
              </a:rPr>
              <a:t>Location</a:t>
            </a:r>
          </a:p>
          <a:p>
            <a:pPr marL="0" indent="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CA" sz="1050" dirty="0">
                <a:solidFill>
                  <a:schemeClr val="tx1"/>
                </a:solidFill>
                <a:latin typeface="+mn-lt"/>
              </a:rPr>
              <a:t>City / town</a:t>
            </a:r>
          </a:p>
          <a:p>
            <a:pPr marL="0" indent="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CA" sz="1050" b="1" dirty="0">
                <a:solidFill>
                  <a:schemeClr val="accent1"/>
                </a:solidFill>
                <a:latin typeface="+mn-lt"/>
              </a:rPr>
              <a:t>Low / Medium / High friction, </a:t>
            </a:r>
            <a:r>
              <a:rPr lang="en-CA" sz="1050" dirty="0">
                <a:solidFill>
                  <a:schemeClr val="tx1"/>
                </a:solidFill>
                <a:latin typeface="+mn-lt"/>
              </a:rPr>
              <a:t>friction details / context.</a:t>
            </a:r>
            <a:br>
              <a:rPr lang="en-CA" sz="1050" dirty="0">
                <a:solidFill>
                  <a:schemeClr val="tx1"/>
                </a:solidFill>
                <a:latin typeface="+mn-lt"/>
              </a:rPr>
            </a:br>
            <a:endParaRPr lang="en-GB" sz="105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GB" sz="1050" b="1" dirty="0">
                <a:solidFill>
                  <a:schemeClr val="tx1"/>
                </a:solidFill>
                <a:latin typeface="+mn-lt"/>
              </a:rPr>
              <a:t>Connectivity</a:t>
            </a:r>
          </a:p>
          <a:p>
            <a:pPr marL="0" indent="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CA" sz="1050" dirty="0">
                <a:solidFill>
                  <a:schemeClr val="tx1"/>
                </a:solidFill>
                <a:latin typeface="+mn-lt"/>
              </a:rPr>
              <a:t>Friction details / context. </a:t>
            </a:r>
            <a:r>
              <a:rPr lang="en-GB" sz="1050" dirty="0">
                <a:latin typeface="+mn-lt"/>
              </a:rPr>
              <a:t>home.</a:t>
            </a:r>
          </a:p>
          <a:p>
            <a:pPr marL="0" indent="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GB" sz="1050" b="1" dirty="0">
                <a:solidFill>
                  <a:schemeClr val="accent1"/>
                </a:solidFill>
                <a:latin typeface="+mn-lt"/>
              </a:rPr>
              <a:t>Low / Medium / High friction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076904-42FD-3614-6595-7B24A688AB42}"/>
              </a:ext>
            </a:extLst>
          </p:cNvPr>
          <p:cNvSpPr/>
          <p:nvPr/>
        </p:nvSpPr>
        <p:spPr>
          <a:xfrm>
            <a:off x="4172680" y="1435168"/>
            <a:ext cx="352007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"/>
              </a:spcBef>
              <a:buSzPts val="900"/>
            </a:pPr>
            <a:r>
              <a:rPr lang="en-CA" sz="1100" dirty="0"/>
              <a:t>Reason for engaging</a:t>
            </a:r>
          </a:p>
          <a:p>
            <a:pPr>
              <a:spcBef>
                <a:spcPts val="180"/>
              </a:spcBef>
              <a:buSzPts val="900"/>
            </a:pPr>
            <a:r>
              <a:rPr lang="en-CA" sz="1100" b="1" dirty="0"/>
              <a:t>Reason.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D852EF-D511-73E4-7D51-C012A58D10F6}"/>
              </a:ext>
            </a:extLst>
          </p:cNvPr>
          <p:cNvGrpSpPr/>
          <p:nvPr/>
        </p:nvGrpSpPr>
        <p:grpSpPr>
          <a:xfrm>
            <a:off x="3993178" y="167788"/>
            <a:ext cx="2217282" cy="265876"/>
            <a:chOff x="1650920" y="440531"/>
            <a:chExt cx="2217282" cy="26587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AD75610-BBEE-586F-7400-6EDD702CE5B3}"/>
                </a:ext>
              </a:extLst>
            </p:cNvPr>
            <p:cNvSpPr/>
            <p:nvPr/>
          </p:nvSpPr>
          <p:spPr>
            <a:xfrm>
              <a:off x="1652523" y="440531"/>
              <a:ext cx="2215679" cy="2658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1D87BC-C08D-CB04-110B-3785EE1AE911}"/>
                </a:ext>
              </a:extLst>
            </p:cNvPr>
            <p:cNvCxnSpPr>
              <a:cxnSpLocks/>
            </p:cNvCxnSpPr>
            <p:nvPr/>
          </p:nvCxnSpPr>
          <p:spPr>
            <a:xfrm>
              <a:off x="1650920" y="443107"/>
              <a:ext cx="2217282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E666BC3-64A5-A318-4516-D3679A4CBA6E}"/>
              </a:ext>
            </a:extLst>
          </p:cNvPr>
          <p:cNvSpPr txBox="1"/>
          <p:nvPr/>
        </p:nvSpPr>
        <p:spPr>
          <a:xfrm>
            <a:off x="3993178" y="188942"/>
            <a:ext cx="25066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dirty="0"/>
              <a:t>Segment; Situation</a:t>
            </a:r>
          </a:p>
        </p:txBody>
      </p:sp>
      <p:sp>
        <p:nvSpPr>
          <p:cNvPr id="40" name="Google Shape;439;p1">
            <a:extLst>
              <a:ext uri="{FF2B5EF4-FFF2-40B4-BE49-F238E27FC236}">
                <a16:creationId xmlns:a16="http://schemas.microsoft.com/office/drawing/2014/main" id="{0E71D1CF-CCB0-AC00-C8F3-1EE0D7370FFB}"/>
              </a:ext>
            </a:extLst>
          </p:cNvPr>
          <p:cNvSpPr txBox="1"/>
          <p:nvPr/>
        </p:nvSpPr>
        <p:spPr>
          <a:xfrm>
            <a:off x="7851413" y="5153353"/>
            <a:ext cx="3287222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100" b="1" i="0" u="none" strike="noStrike" cap="none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Potential solutions / opportunities </a:t>
            </a: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41" name="Google Shape;408;p1">
            <a:extLst>
              <a:ext uri="{FF2B5EF4-FFF2-40B4-BE49-F238E27FC236}">
                <a16:creationId xmlns:a16="http://schemas.microsoft.com/office/drawing/2014/main" id="{B5500E34-8849-BE6D-7116-61FD5DF42353}"/>
              </a:ext>
            </a:extLst>
          </p:cNvPr>
          <p:cNvSpPr txBox="1">
            <a:spLocks/>
          </p:cNvSpPr>
          <p:nvPr/>
        </p:nvSpPr>
        <p:spPr>
          <a:xfrm>
            <a:off x="8281074" y="3434979"/>
            <a:ext cx="3152318" cy="16927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defTabSz="914400" rtl="0" eaLnBrk="1" latinLnBrk="0" hangingPunct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SzPts val="900"/>
            </a:pPr>
            <a:r>
              <a:rPr lang="en-CA" sz="1050" b="1" dirty="0">
                <a:solidFill>
                  <a:schemeClr val="tx1"/>
                </a:solidFill>
                <a:latin typeface="+mn-lt"/>
              </a:rPr>
              <a:t>Location</a:t>
            </a:r>
          </a:p>
          <a:p>
            <a:pPr marL="0" indent="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CA" sz="1050" dirty="0">
                <a:solidFill>
                  <a:schemeClr val="tx1"/>
                </a:solidFill>
                <a:latin typeface="+mn-lt"/>
              </a:rPr>
              <a:t>City / town</a:t>
            </a:r>
          </a:p>
          <a:p>
            <a:pPr marL="0" indent="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CA" sz="1050" b="1" dirty="0">
                <a:solidFill>
                  <a:schemeClr val="accent1"/>
                </a:solidFill>
                <a:latin typeface="+mn-lt"/>
              </a:rPr>
              <a:t>Low / Medium / High friction, </a:t>
            </a:r>
            <a:r>
              <a:rPr lang="en-CA" sz="1050" dirty="0">
                <a:solidFill>
                  <a:schemeClr val="tx1"/>
                </a:solidFill>
                <a:latin typeface="+mn-lt"/>
              </a:rPr>
              <a:t>friction details / context.</a:t>
            </a:r>
            <a:br>
              <a:rPr lang="en-CA" sz="1050" dirty="0">
                <a:solidFill>
                  <a:schemeClr val="tx1"/>
                </a:solidFill>
                <a:latin typeface="+mn-lt"/>
              </a:rPr>
            </a:br>
            <a:endParaRPr lang="en-GB" sz="105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GB" sz="1050" b="1" dirty="0">
                <a:solidFill>
                  <a:schemeClr val="tx1"/>
                </a:solidFill>
                <a:latin typeface="+mn-lt"/>
              </a:rPr>
              <a:t>Connectivity</a:t>
            </a:r>
          </a:p>
          <a:p>
            <a:pPr marL="0" indent="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CA" sz="1050" dirty="0">
                <a:solidFill>
                  <a:schemeClr val="tx1"/>
                </a:solidFill>
                <a:latin typeface="+mn-lt"/>
              </a:rPr>
              <a:t>Friction details / context. </a:t>
            </a:r>
          </a:p>
          <a:p>
            <a:pPr marL="0" indent="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GB" sz="1050" b="1" dirty="0">
                <a:solidFill>
                  <a:schemeClr val="accent1"/>
                </a:solidFill>
                <a:latin typeface="+mn-lt"/>
              </a:rPr>
              <a:t>Low / Medium / High friction.</a:t>
            </a:r>
            <a:endParaRPr lang="en-GB" sz="11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2" name="Graphic 41" descr="Wireless with solid fill">
            <a:extLst>
              <a:ext uri="{FF2B5EF4-FFF2-40B4-BE49-F238E27FC236}">
                <a16:creationId xmlns:a16="http://schemas.microsoft.com/office/drawing/2014/main" id="{17032583-B115-2269-6C3C-D1D3524ED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0180" y="4294166"/>
            <a:ext cx="353082" cy="353082"/>
          </a:xfrm>
          <a:prstGeom prst="rect">
            <a:avLst/>
          </a:prstGeom>
        </p:spPr>
      </p:pic>
      <p:pic>
        <p:nvPicPr>
          <p:cNvPr id="43" name="Graphic 42" descr="Route (Two Pins With A Path) with solid fill">
            <a:extLst>
              <a:ext uri="{FF2B5EF4-FFF2-40B4-BE49-F238E27FC236}">
                <a16:creationId xmlns:a16="http://schemas.microsoft.com/office/drawing/2014/main" id="{7A6355F4-490F-3555-CF2F-1CF431349A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33187" y="3434979"/>
            <a:ext cx="367069" cy="367069"/>
          </a:xfrm>
          <a:prstGeom prst="rect">
            <a:avLst/>
          </a:prstGeom>
        </p:spPr>
      </p:pic>
      <p:pic>
        <p:nvPicPr>
          <p:cNvPr id="44" name="Graphic 43" descr="Warning with solid fill">
            <a:extLst>
              <a:ext uri="{FF2B5EF4-FFF2-40B4-BE49-F238E27FC236}">
                <a16:creationId xmlns:a16="http://schemas.microsoft.com/office/drawing/2014/main" id="{804D83F7-DEDC-905B-A207-8A41A9A86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38496" y="1435169"/>
            <a:ext cx="282503" cy="28250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B7C9FFB-5D31-A6A3-4F6A-E4F99717AEED}"/>
              </a:ext>
            </a:extLst>
          </p:cNvPr>
          <p:cNvSpPr/>
          <p:nvPr/>
        </p:nvSpPr>
        <p:spPr>
          <a:xfrm>
            <a:off x="8136685" y="1435169"/>
            <a:ext cx="304800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"/>
              </a:spcBef>
              <a:buSzPts val="900"/>
            </a:pPr>
            <a:r>
              <a:rPr lang="en-CA" sz="1100" dirty="0"/>
              <a:t>Reason for engaging</a:t>
            </a:r>
          </a:p>
          <a:p>
            <a:pPr>
              <a:spcBef>
                <a:spcPts val="180"/>
              </a:spcBef>
              <a:buSzPts val="900"/>
            </a:pPr>
            <a:r>
              <a:rPr lang="en-CA" sz="1100" b="1" dirty="0"/>
              <a:t>Reason.</a:t>
            </a:r>
          </a:p>
        </p:txBody>
      </p:sp>
      <p:sp>
        <p:nvSpPr>
          <p:cNvPr id="46" name="Google Shape;416;p1">
            <a:extLst>
              <a:ext uri="{FF2B5EF4-FFF2-40B4-BE49-F238E27FC236}">
                <a16:creationId xmlns:a16="http://schemas.microsoft.com/office/drawing/2014/main" id="{BA062BD0-21EE-E314-83B6-B5CC4B9E1FBD}"/>
              </a:ext>
            </a:extLst>
          </p:cNvPr>
          <p:cNvSpPr txBox="1">
            <a:spLocks/>
          </p:cNvSpPr>
          <p:nvPr/>
        </p:nvSpPr>
        <p:spPr>
          <a:xfrm>
            <a:off x="8867516" y="574051"/>
            <a:ext cx="2309895" cy="388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63534"/>
              </a:buClr>
            </a:pPr>
            <a:r>
              <a:rPr lang="en-GB" sz="2000" b="1" dirty="0"/>
              <a:t>Name</a:t>
            </a:r>
            <a:endParaRPr lang="en-GB" sz="20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BE8ADE1-DACF-DD63-71F8-CB17DCBFCF7F}"/>
              </a:ext>
            </a:extLst>
          </p:cNvPr>
          <p:cNvGrpSpPr/>
          <p:nvPr/>
        </p:nvGrpSpPr>
        <p:grpSpPr>
          <a:xfrm>
            <a:off x="7833187" y="180727"/>
            <a:ext cx="2217282" cy="265876"/>
            <a:chOff x="1650920" y="440531"/>
            <a:chExt cx="2217282" cy="26587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08C0B50-91EA-339C-B02B-28D27CE5B041}"/>
                </a:ext>
              </a:extLst>
            </p:cNvPr>
            <p:cNvSpPr/>
            <p:nvPr/>
          </p:nvSpPr>
          <p:spPr>
            <a:xfrm>
              <a:off x="1652523" y="440531"/>
              <a:ext cx="2215679" cy="2658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0989B6E-2A91-5C44-E572-CAD36E6ACECC}"/>
                </a:ext>
              </a:extLst>
            </p:cNvPr>
            <p:cNvCxnSpPr>
              <a:cxnSpLocks/>
            </p:cNvCxnSpPr>
            <p:nvPr/>
          </p:nvCxnSpPr>
          <p:spPr>
            <a:xfrm>
              <a:off x="1650920" y="443107"/>
              <a:ext cx="2217282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134D846-0101-8FF0-ED1F-DDCAE5888F52}"/>
              </a:ext>
            </a:extLst>
          </p:cNvPr>
          <p:cNvSpPr txBox="1"/>
          <p:nvPr/>
        </p:nvSpPr>
        <p:spPr>
          <a:xfrm>
            <a:off x="7822731" y="201768"/>
            <a:ext cx="266031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dirty="0"/>
              <a:t>Segment; Situation</a:t>
            </a:r>
          </a:p>
        </p:txBody>
      </p:sp>
      <p:sp>
        <p:nvSpPr>
          <p:cNvPr id="52" name="Google Shape;408;p1">
            <a:extLst>
              <a:ext uri="{FF2B5EF4-FFF2-40B4-BE49-F238E27FC236}">
                <a16:creationId xmlns:a16="http://schemas.microsoft.com/office/drawing/2014/main" id="{D4424994-93D0-3A3C-E1D2-B3CCC963C63F}"/>
              </a:ext>
            </a:extLst>
          </p:cNvPr>
          <p:cNvSpPr txBox="1">
            <a:spLocks/>
          </p:cNvSpPr>
          <p:nvPr/>
        </p:nvSpPr>
        <p:spPr>
          <a:xfrm>
            <a:off x="8865251" y="902239"/>
            <a:ext cx="2292380" cy="5364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defTabSz="914400" rtl="0" eaLnBrk="1" latinLnBrk="0" hangingPunct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180"/>
              </a:spcBef>
              <a:buSzPts val="900"/>
            </a:pPr>
            <a:r>
              <a:rPr lang="en-CA" sz="1100" dirty="0">
                <a:solidFill>
                  <a:srgbClr val="0070C0"/>
                </a:solidFill>
                <a:latin typeface="+mn-lt"/>
              </a:rPr>
              <a:t>“Quote.”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0F5764-9EC7-11B4-1BF6-A40AD9B81B62}"/>
              </a:ext>
            </a:extLst>
          </p:cNvPr>
          <p:cNvSpPr txBox="1"/>
          <p:nvPr/>
        </p:nvSpPr>
        <p:spPr>
          <a:xfrm>
            <a:off x="7748371" y="2683591"/>
            <a:ext cx="4185863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spcBef>
                <a:spcPts val="180"/>
              </a:spcBef>
              <a:buSzPts val="900"/>
            </a:pPr>
            <a:r>
              <a:rPr lang="en-CA" sz="900" b="1" dirty="0">
                <a:solidFill>
                  <a:srgbClr val="0070C0"/>
                </a:solidFill>
                <a:latin typeface="+mn-lt"/>
              </a:rPr>
              <a:t>When I: </a:t>
            </a:r>
            <a:r>
              <a:rPr lang="en-CA" sz="900" b="1" dirty="0">
                <a:latin typeface="+mn-lt"/>
              </a:rPr>
              <a:t>.</a:t>
            </a:r>
            <a:br>
              <a:rPr lang="en-CA" sz="900" b="1" dirty="0">
                <a:latin typeface="+mn-lt"/>
              </a:rPr>
            </a:br>
            <a:endParaRPr lang="en-CA" sz="900" b="1" dirty="0">
              <a:latin typeface="+mn-lt"/>
            </a:endParaRPr>
          </a:p>
          <a:p>
            <a:pPr marL="0" indent="0">
              <a:lnSpc>
                <a:spcPct val="80000"/>
              </a:lnSpc>
              <a:spcBef>
                <a:spcPts val="180"/>
              </a:spcBef>
              <a:buSzPts val="900"/>
            </a:pPr>
            <a:r>
              <a:rPr lang="en-CA" sz="900" b="1" dirty="0">
                <a:solidFill>
                  <a:srgbClr val="0070C0"/>
                </a:solidFill>
                <a:latin typeface="+mn-lt"/>
              </a:rPr>
              <a:t>I Want/Need To: </a:t>
            </a:r>
            <a:r>
              <a:rPr lang="en-CA" sz="900" b="1" dirty="0">
                <a:latin typeface="+mn-lt"/>
              </a:rPr>
              <a:t>.</a:t>
            </a:r>
            <a:br>
              <a:rPr lang="en-CA" sz="900" b="1" dirty="0">
                <a:latin typeface="+mn-lt"/>
              </a:rPr>
            </a:br>
            <a:endParaRPr lang="en-CA" sz="900" b="1" dirty="0">
              <a:latin typeface="+mn-lt"/>
            </a:endParaRPr>
          </a:p>
          <a:p>
            <a:pPr marL="0" indent="0">
              <a:lnSpc>
                <a:spcPct val="80000"/>
              </a:lnSpc>
              <a:spcBef>
                <a:spcPts val="180"/>
              </a:spcBef>
              <a:buSzPts val="900"/>
            </a:pPr>
            <a:r>
              <a:rPr lang="en-CA" sz="900" b="1" dirty="0">
                <a:solidFill>
                  <a:srgbClr val="0070C0"/>
                </a:solidFill>
                <a:latin typeface="+mn-lt"/>
              </a:rPr>
              <a:t>So I can: </a:t>
            </a:r>
            <a:r>
              <a:rPr lang="en-CA" sz="900" b="1" dirty="0">
                <a:solidFill>
                  <a:sysClr val="windowText" lastClr="000000"/>
                </a:solidFill>
                <a:latin typeface="+mn-lt"/>
              </a:rPr>
              <a:t>.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58D5C11-DC8F-725B-D2BF-E78D9FAB78AD}"/>
              </a:ext>
            </a:extLst>
          </p:cNvPr>
          <p:cNvCxnSpPr>
            <a:cxnSpLocks/>
          </p:cNvCxnSpPr>
          <p:nvPr/>
        </p:nvCxnSpPr>
        <p:spPr>
          <a:xfrm>
            <a:off x="7687430" y="542804"/>
            <a:ext cx="9234" cy="577900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9FD6C09-AB13-D6B6-C4D1-034038CCDAB3}"/>
              </a:ext>
            </a:extLst>
          </p:cNvPr>
          <p:cNvCxnSpPr>
            <a:cxnSpLocks/>
          </p:cNvCxnSpPr>
          <p:nvPr/>
        </p:nvCxnSpPr>
        <p:spPr>
          <a:xfrm>
            <a:off x="3826476" y="542804"/>
            <a:ext cx="9234" cy="577900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408;p1">
            <a:extLst>
              <a:ext uri="{FF2B5EF4-FFF2-40B4-BE49-F238E27FC236}">
                <a16:creationId xmlns:a16="http://schemas.microsoft.com/office/drawing/2014/main" id="{BFBD8571-CBF4-1BDD-D924-225C8E75640C}"/>
              </a:ext>
            </a:extLst>
          </p:cNvPr>
          <p:cNvSpPr txBox="1">
            <a:spLocks/>
          </p:cNvSpPr>
          <p:nvPr/>
        </p:nvSpPr>
        <p:spPr>
          <a:xfrm>
            <a:off x="3989184" y="1922538"/>
            <a:ext cx="3014514" cy="57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GB" sz="900" dirty="0"/>
              <a:t>Personal detail.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GB" sz="900" dirty="0"/>
              <a:t>Personal detail.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GB" sz="900" dirty="0"/>
              <a:t>Personal detail.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  <a:buSzPts val="900"/>
            </a:pPr>
            <a:endParaRPr lang="en-GB" sz="900" dirty="0"/>
          </a:p>
        </p:txBody>
      </p:sp>
      <p:sp>
        <p:nvSpPr>
          <p:cNvPr id="21" name="Google Shape;408;p1">
            <a:extLst>
              <a:ext uri="{FF2B5EF4-FFF2-40B4-BE49-F238E27FC236}">
                <a16:creationId xmlns:a16="http://schemas.microsoft.com/office/drawing/2014/main" id="{68697AF3-DE08-719A-0D75-F7E26B40D5C0}"/>
              </a:ext>
            </a:extLst>
          </p:cNvPr>
          <p:cNvSpPr txBox="1">
            <a:spLocks/>
          </p:cNvSpPr>
          <p:nvPr/>
        </p:nvSpPr>
        <p:spPr>
          <a:xfrm>
            <a:off x="7842493" y="1916896"/>
            <a:ext cx="3014514" cy="57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GB" sz="900" dirty="0"/>
              <a:t>Personal detail.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GB" sz="900" dirty="0"/>
              <a:t>Personal detail.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  <a:buSzPts val="900"/>
            </a:pPr>
            <a:r>
              <a:rPr lang="en-GB" sz="900" dirty="0"/>
              <a:t>Personal detail.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  <a:buSzPts val="900"/>
            </a:pPr>
            <a:endParaRPr lang="en-GB" sz="9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A90F23-8F50-84DF-0963-E34DF4A4FFD5}"/>
              </a:ext>
            </a:extLst>
          </p:cNvPr>
          <p:cNvGrpSpPr/>
          <p:nvPr/>
        </p:nvGrpSpPr>
        <p:grpSpPr>
          <a:xfrm>
            <a:off x="420913" y="523597"/>
            <a:ext cx="792764" cy="823403"/>
            <a:chOff x="264926" y="328755"/>
            <a:chExt cx="1109491" cy="115237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36FB911-3549-7737-5832-0D5D8AB135A3}"/>
                </a:ext>
              </a:extLst>
            </p:cNvPr>
            <p:cNvSpPr/>
            <p:nvPr/>
          </p:nvSpPr>
          <p:spPr>
            <a:xfrm>
              <a:off x="264926" y="328755"/>
              <a:ext cx="1109491" cy="11523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Google Shape;416;p1">
              <a:extLst>
                <a:ext uri="{FF2B5EF4-FFF2-40B4-BE49-F238E27FC236}">
                  <a16:creationId xmlns:a16="http://schemas.microsoft.com/office/drawing/2014/main" id="{8AFA9C70-0DBC-1DA6-6A70-6B567A6D7F0C}"/>
                </a:ext>
              </a:extLst>
            </p:cNvPr>
            <p:cNvSpPr txBox="1">
              <a:spLocks/>
            </p:cNvSpPr>
            <p:nvPr/>
          </p:nvSpPr>
          <p:spPr>
            <a:xfrm>
              <a:off x="512934" y="805235"/>
              <a:ext cx="778358" cy="158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rgbClr val="363534"/>
                </a:buClr>
              </a:pPr>
              <a:r>
                <a:rPr lang="en-GB" sz="1200" b="1" dirty="0">
                  <a:solidFill>
                    <a:schemeClr val="bg1"/>
                  </a:solidFill>
                </a:rPr>
                <a:t>Image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5D5EA59-7A57-6D99-DA32-319100BF575A}"/>
              </a:ext>
            </a:extLst>
          </p:cNvPr>
          <p:cNvGrpSpPr/>
          <p:nvPr/>
        </p:nvGrpSpPr>
        <p:grpSpPr>
          <a:xfrm>
            <a:off x="3994131" y="517457"/>
            <a:ext cx="792764" cy="823403"/>
            <a:chOff x="264926" y="328755"/>
            <a:chExt cx="1109491" cy="115237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A439F4A-B8ED-DD26-AB2A-DEFA8347DF7E}"/>
                </a:ext>
              </a:extLst>
            </p:cNvPr>
            <p:cNvSpPr/>
            <p:nvPr/>
          </p:nvSpPr>
          <p:spPr>
            <a:xfrm>
              <a:off x="264926" y="328755"/>
              <a:ext cx="1109491" cy="11523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Google Shape;416;p1">
              <a:extLst>
                <a:ext uri="{FF2B5EF4-FFF2-40B4-BE49-F238E27FC236}">
                  <a16:creationId xmlns:a16="http://schemas.microsoft.com/office/drawing/2014/main" id="{5CA8CC38-6CA8-1162-AAF8-189D8636C6A3}"/>
                </a:ext>
              </a:extLst>
            </p:cNvPr>
            <p:cNvSpPr txBox="1">
              <a:spLocks/>
            </p:cNvSpPr>
            <p:nvPr/>
          </p:nvSpPr>
          <p:spPr>
            <a:xfrm>
              <a:off x="512934" y="805235"/>
              <a:ext cx="778358" cy="158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rgbClr val="363534"/>
                </a:buClr>
              </a:pPr>
              <a:r>
                <a:rPr lang="en-GB" sz="1200" b="1" dirty="0">
                  <a:solidFill>
                    <a:schemeClr val="bg1"/>
                  </a:solidFill>
                </a:rPr>
                <a:t>Image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26B0F9E-154B-E7F2-F3DF-A0C1FBB57979}"/>
              </a:ext>
            </a:extLst>
          </p:cNvPr>
          <p:cNvGrpSpPr/>
          <p:nvPr/>
        </p:nvGrpSpPr>
        <p:grpSpPr>
          <a:xfrm>
            <a:off x="7851413" y="529227"/>
            <a:ext cx="792764" cy="823403"/>
            <a:chOff x="264926" y="328755"/>
            <a:chExt cx="1109491" cy="115237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E336846-2135-552A-CFA7-70403889FEBF}"/>
                </a:ext>
              </a:extLst>
            </p:cNvPr>
            <p:cNvSpPr/>
            <p:nvPr/>
          </p:nvSpPr>
          <p:spPr>
            <a:xfrm>
              <a:off x="264926" y="328755"/>
              <a:ext cx="1109491" cy="11523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Google Shape;416;p1">
              <a:extLst>
                <a:ext uri="{FF2B5EF4-FFF2-40B4-BE49-F238E27FC236}">
                  <a16:creationId xmlns:a16="http://schemas.microsoft.com/office/drawing/2014/main" id="{BE70C904-AB85-379F-5BB1-B0DFB58BC447}"/>
                </a:ext>
              </a:extLst>
            </p:cNvPr>
            <p:cNvSpPr txBox="1">
              <a:spLocks/>
            </p:cNvSpPr>
            <p:nvPr/>
          </p:nvSpPr>
          <p:spPr>
            <a:xfrm>
              <a:off x="512934" y="805235"/>
              <a:ext cx="778358" cy="158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rgbClr val="363534"/>
                </a:buClr>
              </a:pPr>
              <a:r>
                <a:rPr lang="en-GB" sz="1200" b="1" dirty="0">
                  <a:solidFill>
                    <a:schemeClr val="bg1"/>
                  </a:solidFill>
                </a:rPr>
                <a:t>Image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3" name="Google Shape;448;p1">
            <a:extLst>
              <a:ext uri="{FF2B5EF4-FFF2-40B4-BE49-F238E27FC236}">
                <a16:creationId xmlns:a16="http://schemas.microsoft.com/office/drawing/2014/main" id="{E3B00366-9E97-2309-D9B9-A9DB8275C9CB}"/>
              </a:ext>
            </a:extLst>
          </p:cNvPr>
          <p:cNvSpPr txBox="1"/>
          <p:nvPr/>
        </p:nvSpPr>
        <p:spPr>
          <a:xfrm>
            <a:off x="4186785" y="5373775"/>
            <a:ext cx="3004936" cy="129474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buClr>
                <a:schemeClr val="tx1"/>
              </a:buClr>
              <a:buSzPts val="1200"/>
              <a:buFont typeface="Arial" pitchFamily="34" charset="0"/>
              <a:buChar char="•"/>
            </a:pPr>
            <a:r>
              <a:rPr lang="en-GB" sz="900" dirty="0"/>
              <a:t>.</a:t>
            </a:r>
          </a:p>
          <a:p>
            <a:pPr marL="171450" indent="-171450">
              <a:buClr>
                <a:schemeClr val="tx1"/>
              </a:buClr>
              <a:buSzPts val="1200"/>
              <a:buFont typeface="Arial" pitchFamily="34" charset="0"/>
              <a:buChar char="•"/>
            </a:pPr>
            <a:r>
              <a:rPr lang="en-GB" sz="900" dirty="0"/>
              <a:t>.</a:t>
            </a:r>
          </a:p>
          <a:p>
            <a:pPr marL="171450" indent="-171450">
              <a:buClr>
                <a:schemeClr val="tx1"/>
              </a:buClr>
              <a:buSzPts val="1200"/>
              <a:buFont typeface="Arial" pitchFamily="34" charset="0"/>
              <a:buChar char="•"/>
            </a:pPr>
            <a:r>
              <a:rPr lang="en-GB" sz="900" dirty="0"/>
              <a:t>.</a:t>
            </a:r>
          </a:p>
          <a:p>
            <a:pPr marL="171450" indent="-171450">
              <a:buClr>
                <a:schemeClr val="tx1"/>
              </a:buClr>
              <a:buSzPts val="1200"/>
              <a:buFont typeface="Arial" pitchFamily="34" charset="0"/>
              <a:buChar char="•"/>
            </a:pPr>
            <a:r>
              <a:rPr lang="en-GB" sz="900" dirty="0"/>
              <a:t>.</a:t>
            </a:r>
          </a:p>
          <a:p>
            <a:pPr marL="171450" indent="-171450">
              <a:buClr>
                <a:schemeClr val="tx1"/>
              </a:buClr>
              <a:buSzPts val="1200"/>
              <a:buFont typeface="Arial" pitchFamily="34" charset="0"/>
              <a:buChar char="•"/>
            </a:pPr>
            <a:r>
              <a:rPr lang="en-GB" sz="900" dirty="0"/>
              <a:t>.</a:t>
            </a:r>
          </a:p>
        </p:txBody>
      </p:sp>
      <p:sp>
        <p:nvSpPr>
          <p:cNvPr id="64" name="Google Shape;448;p1">
            <a:extLst>
              <a:ext uri="{FF2B5EF4-FFF2-40B4-BE49-F238E27FC236}">
                <a16:creationId xmlns:a16="http://schemas.microsoft.com/office/drawing/2014/main" id="{E4ED2D63-2AFD-4ECA-0A34-CCE29CAC875E}"/>
              </a:ext>
            </a:extLst>
          </p:cNvPr>
          <p:cNvSpPr txBox="1"/>
          <p:nvPr/>
        </p:nvSpPr>
        <p:spPr>
          <a:xfrm>
            <a:off x="7862083" y="5422831"/>
            <a:ext cx="3004936" cy="129474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buClr>
                <a:schemeClr val="tx1"/>
              </a:buClr>
              <a:buSzPts val="1200"/>
              <a:buFont typeface="Arial" pitchFamily="34" charset="0"/>
              <a:buChar char="•"/>
            </a:pPr>
            <a:r>
              <a:rPr lang="en-GB" sz="900" dirty="0"/>
              <a:t>.</a:t>
            </a:r>
          </a:p>
          <a:p>
            <a:pPr marL="171450" indent="-171450">
              <a:buClr>
                <a:schemeClr val="tx1"/>
              </a:buClr>
              <a:buSzPts val="1200"/>
              <a:buFont typeface="Arial" pitchFamily="34" charset="0"/>
              <a:buChar char="•"/>
            </a:pPr>
            <a:r>
              <a:rPr lang="en-GB" sz="900" dirty="0"/>
              <a:t>.</a:t>
            </a:r>
          </a:p>
          <a:p>
            <a:pPr marL="171450" indent="-171450">
              <a:buClr>
                <a:schemeClr val="tx1"/>
              </a:buClr>
              <a:buSzPts val="1200"/>
              <a:buFont typeface="Arial" pitchFamily="34" charset="0"/>
              <a:buChar char="•"/>
            </a:pPr>
            <a:r>
              <a:rPr lang="en-GB" sz="900" dirty="0"/>
              <a:t>.</a:t>
            </a:r>
          </a:p>
          <a:p>
            <a:pPr marL="171450" indent="-171450">
              <a:buClr>
                <a:schemeClr val="tx1"/>
              </a:buClr>
              <a:buSzPts val="1200"/>
              <a:buFont typeface="Arial" pitchFamily="34" charset="0"/>
              <a:buChar char="•"/>
            </a:pPr>
            <a:r>
              <a:rPr lang="en-GB" sz="900" dirty="0"/>
              <a:t>.</a:t>
            </a:r>
          </a:p>
          <a:p>
            <a:pPr marL="171450" indent="-171450">
              <a:buClr>
                <a:schemeClr val="tx1"/>
              </a:buClr>
              <a:buSzPts val="1200"/>
              <a:buFont typeface="Arial" pitchFamily="34" charset="0"/>
              <a:buChar char="•"/>
            </a:pPr>
            <a:r>
              <a:rPr lang="en-GB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29489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BF299FF5-7184-F096-B544-642C7A2DD6C8}"/>
              </a:ext>
            </a:extLst>
          </p:cNvPr>
          <p:cNvGrpSpPr/>
          <p:nvPr/>
        </p:nvGrpSpPr>
        <p:grpSpPr>
          <a:xfrm>
            <a:off x="1430553" y="350975"/>
            <a:ext cx="2836468" cy="265876"/>
            <a:chOff x="1650920" y="440531"/>
            <a:chExt cx="2217282" cy="26587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B65D694-F390-0E83-6366-E4B5E4CCE120}"/>
                </a:ext>
              </a:extLst>
            </p:cNvPr>
            <p:cNvSpPr/>
            <p:nvPr/>
          </p:nvSpPr>
          <p:spPr>
            <a:xfrm>
              <a:off x="1652523" y="440531"/>
              <a:ext cx="2215679" cy="2658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E58FFEA-AC94-10F2-2CD8-D93A339717D8}"/>
                </a:ext>
              </a:extLst>
            </p:cNvPr>
            <p:cNvCxnSpPr>
              <a:cxnSpLocks/>
            </p:cNvCxnSpPr>
            <p:nvPr/>
          </p:nvCxnSpPr>
          <p:spPr>
            <a:xfrm>
              <a:off x="1650920" y="443107"/>
              <a:ext cx="2217282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4AF94C6-C713-763F-BB44-CF34C2A63715}"/>
              </a:ext>
            </a:extLst>
          </p:cNvPr>
          <p:cNvSpPr txBox="1"/>
          <p:nvPr/>
        </p:nvSpPr>
        <p:spPr>
          <a:xfrm>
            <a:off x="1420210" y="340885"/>
            <a:ext cx="27834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Segment; Situation.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BEC490-C9C9-9726-6077-8D2013CC0205}"/>
              </a:ext>
            </a:extLst>
          </p:cNvPr>
          <p:cNvSpPr/>
          <p:nvPr/>
        </p:nvSpPr>
        <p:spPr>
          <a:xfrm>
            <a:off x="10364147" y="13538"/>
            <a:ext cx="1485900" cy="1099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2FB4BE-C2EF-80AD-5751-942AD422AB4C}"/>
              </a:ext>
            </a:extLst>
          </p:cNvPr>
          <p:cNvSpPr/>
          <p:nvPr/>
        </p:nvSpPr>
        <p:spPr>
          <a:xfrm>
            <a:off x="140677" y="6201508"/>
            <a:ext cx="2321169" cy="542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F1C809F-A7B1-5C6D-0921-E2ABD5152304}"/>
              </a:ext>
            </a:extLst>
          </p:cNvPr>
          <p:cNvSpPr/>
          <p:nvPr/>
        </p:nvSpPr>
        <p:spPr>
          <a:xfrm>
            <a:off x="9250182" y="1837507"/>
            <a:ext cx="2598599" cy="299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3987FA-1368-439C-560A-750041FCC585}"/>
              </a:ext>
            </a:extLst>
          </p:cNvPr>
          <p:cNvGrpSpPr/>
          <p:nvPr/>
        </p:nvGrpSpPr>
        <p:grpSpPr>
          <a:xfrm>
            <a:off x="355236" y="4177015"/>
            <a:ext cx="3316650" cy="2480960"/>
            <a:chOff x="5010446" y="781935"/>
            <a:chExt cx="3587134" cy="2480960"/>
          </a:xfrm>
        </p:grpSpPr>
        <p:sp>
          <p:nvSpPr>
            <p:cNvPr id="24" name="Google Shape;408;p1">
              <a:extLst>
                <a:ext uri="{FF2B5EF4-FFF2-40B4-BE49-F238E27FC236}">
                  <a16:creationId xmlns:a16="http://schemas.microsoft.com/office/drawing/2014/main" id="{EE7748EB-6641-E6AE-0834-813780D43C98}"/>
                </a:ext>
              </a:extLst>
            </p:cNvPr>
            <p:cNvSpPr txBox="1">
              <a:spLocks/>
            </p:cNvSpPr>
            <p:nvPr/>
          </p:nvSpPr>
          <p:spPr>
            <a:xfrm>
              <a:off x="5459287" y="781935"/>
              <a:ext cx="3138293" cy="2480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0" tIns="0" rIns="0" bIns="0" rtlCol="0" anchor="t" anchorCtr="0">
              <a:noAutofit/>
            </a:bodyPr>
            <a:lstStyle>
              <a:lvl1pPr marL="457200" marR="0" lvl="0" indent="-228600" algn="l" defTabSz="914400" rtl="0" eaLnBrk="1" latinLnBrk="0" hangingPunct="1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  <a:defRPr sz="1400" b="0" i="0" u="none" strike="noStrike" kern="12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406400" algn="l" defTabSz="914400" rtl="0" eaLnBrk="1" latinLnBrk="0" hangingPunct="1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–"/>
                <a:defRPr sz="2800" b="0" i="0" u="none" strike="noStrike" kern="12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81000" algn="l" defTabSz="914400" rtl="0" eaLnBrk="1" latinLnBrk="0" hangingPunct="1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2400" b="0" i="0" u="none" strike="noStrike" kern="12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  <a:defRPr sz="2000" b="0" i="0" u="none" strike="noStrike" kern="12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55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»"/>
                <a:defRPr sz="2000" b="0" i="0" u="none" strike="noStrike" kern="12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55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kern="12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55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kern="12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55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kern="12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55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kern="12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100"/>
                </a:spcBef>
                <a:buSzPts val="900"/>
              </a:pPr>
              <a:r>
                <a:rPr lang="en-CA" sz="1600" b="1" dirty="0">
                  <a:solidFill>
                    <a:schemeClr val="tx1"/>
                  </a:solidFill>
                  <a:latin typeface="+mn-lt"/>
                </a:rPr>
                <a:t>Location</a:t>
              </a:r>
              <a:endParaRPr lang="en-CA" sz="1200" b="1" dirty="0">
                <a:solidFill>
                  <a:schemeClr val="tx1"/>
                </a:solidFill>
                <a:latin typeface="+mn-lt"/>
              </a:endParaRPr>
            </a:p>
            <a:p>
              <a:pPr marL="0" indent="0">
                <a:lnSpc>
                  <a:spcPct val="100000"/>
                </a:lnSpc>
                <a:spcBef>
                  <a:spcPts val="180"/>
                </a:spcBef>
                <a:buSzPts val="900"/>
              </a:pPr>
              <a:r>
                <a:rPr lang="en-CA" sz="1200" dirty="0">
                  <a:latin typeface="+mn-lt"/>
                </a:rPr>
                <a:t>Location → Healthcare Location.</a:t>
              </a:r>
            </a:p>
            <a:p>
              <a:pPr marL="0" indent="0">
                <a:lnSpc>
                  <a:spcPct val="100000"/>
                </a:lnSpc>
                <a:spcBef>
                  <a:spcPts val="180"/>
                </a:spcBef>
                <a:buSzPts val="900"/>
              </a:pPr>
              <a:r>
                <a:rPr lang="en-CA" sz="1200" dirty="0">
                  <a:solidFill>
                    <a:schemeClr val="tx1"/>
                  </a:solidFill>
                  <a:latin typeface="+mn-lt"/>
                </a:rPr>
                <a:t>Location details: Mode of transport, distance, time.</a:t>
              </a:r>
              <a:endParaRPr lang="en-GB" sz="1200" b="1" dirty="0">
                <a:solidFill>
                  <a:schemeClr val="accent1"/>
                </a:solidFill>
                <a:latin typeface="+mn-lt"/>
              </a:endParaRPr>
            </a:p>
            <a:p>
              <a:pPr marL="0" indent="0">
                <a:lnSpc>
                  <a:spcPct val="100000"/>
                </a:lnSpc>
                <a:spcBef>
                  <a:spcPts val="180"/>
                </a:spcBef>
                <a:buSzPts val="900"/>
              </a:pPr>
              <a:r>
                <a:rPr lang="en-GB" sz="1200" b="1" dirty="0">
                  <a:solidFill>
                    <a:schemeClr val="accent1"/>
                  </a:solidFill>
                  <a:latin typeface="+mn-lt"/>
                </a:rPr>
                <a:t>Low / Medium / High Friction.</a:t>
              </a:r>
            </a:p>
            <a:p>
              <a:pPr marL="0" indent="0">
                <a:lnSpc>
                  <a:spcPct val="100000"/>
                </a:lnSpc>
                <a:spcBef>
                  <a:spcPts val="180"/>
                </a:spcBef>
                <a:buSzPts val="900"/>
              </a:pPr>
              <a:endParaRPr lang="en-CA" sz="1200" b="1" dirty="0">
                <a:solidFill>
                  <a:schemeClr val="tx1"/>
                </a:solidFill>
                <a:latin typeface="+mn-lt"/>
              </a:endParaRPr>
            </a:p>
            <a:p>
              <a:pPr marL="0" indent="0">
                <a:lnSpc>
                  <a:spcPct val="100000"/>
                </a:lnSpc>
                <a:spcBef>
                  <a:spcPts val="180"/>
                </a:spcBef>
                <a:buSzPts val="900"/>
              </a:pPr>
              <a:r>
                <a:rPr lang="en-GB" sz="1600" b="1" dirty="0">
                  <a:solidFill>
                    <a:schemeClr val="tx1"/>
                  </a:solidFill>
                  <a:latin typeface="+mn-lt"/>
                </a:rPr>
                <a:t>Connectivity</a:t>
              </a:r>
            </a:p>
            <a:p>
              <a:pPr marL="0" indent="0">
                <a:lnSpc>
                  <a:spcPct val="100000"/>
                </a:lnSpc>
                <a:spcBef>
                  <a:spcPts val="180"/>
                </a:spcBef>
                <a:buSzPts val="900"/>
              </a:pPr>
              <a:r>
                <a:rPr lang="en-GB" sz="1200" dirty="0">
                  <a:solidFill>
                    <a:schemeClr val="tx1"/>
                  </a:solidFill>
                  <a:latin typeface="+mn-lt"/>
                </a:rPr>
                <a:t>Connection situation details.</a:t>
              </a:r>
              <a:endParaRPr lang="en-GB" sz="1200" b="1" dirty="0">
                <a:solidFill>
                  <a:schemeClr val="tx1"/>
                </a:solidFill>
                <a:latin typeface="+mn-lt"/>
              </a:endParaRPr>
            </a:p>
            <a:p>
              <a:pPr marL="0" indent="0">
                <a:lnSpc>
                  <a:spcPct val="100000"/>
                </a:lnSpc>
                <a:spcBef>
                  <a:spcPts val="180"/>
                </a:spcBef>
                <a:buSzPts val="900"/>
              </a:pPr>
              <a:r>
                <a:rPr lang="en-GB" sz="1200" b="1" dirty="0">
                  <a:solidFill>
                    <a:schemeClr val="accent1"/>
                  </a:solidFill>
                  <a:latin typeface="+mn-lt"/>
                </a:rPr>
                <a:t>Low / Medium / High Friction.</a:t>
              </a:r>
            </a:p>
            <a:p>
              <a:pPr marL="0" indent="0">
                <a:lnSpc>
                  <a:spcPct val="100000"/>
                </a:lnSpc>
                <a:spcBef>
                  <a:spcPts val="180"/>
                </a:spcBef>
                <a:buSzPts val="900"/>
              </a:pPr>
              <a:endParaRPr lang="en-GB" sz="1200" b="1" dirty="0">
                <a:solidFill>
                  <a:schemeClr val="accent1"/>
                </a:solidFill>
                <a:latin typeface="+mn-lt"/>
              </a:endParaRPr>
            </a:p>
          </p:txBody>
        </p:sp>
        <p:pic>
          <p:nvPicPr>
            <p:cNvPr id="25" name="Graphic 24" descr="Wireless with solid fill">
              <a:extLst>
                <a:ext uri="{FF2B5EF4-FFF2-40B4-BE49-F238E27FC236}">
                  <a16:creationId xmlns:a16="http://schemas.microsoft.com/office/drawing/2014/main" id="{695237D3-B753-D04E-9385-2D779770D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27338" y="1974430"/>
              <a:ext cx="353082" cy="353082"/>
            </a:xfrm>
            <a:prstGeom prst="rect">
              <a:avLst/>
            </a:prstGeom>
          </p:spPr>
        </p:pic>
        <p:pic>
          <p:nvPicPr>
            <p:cNvPr id="26" name="Graphic 25" descr="Route (Two Pins With A Path) with solid fill">
              <a:extLst>
                <a:ext uri="{FF2B5EF4-FFF2-40B4-BE49-F238E27FC236}">
                  <a16:creationId xmlns:a16="http://schemas.microsoft.com/office/drawing/2014/main" id="{357481F7-C51D-EA9F-F048-6A83A6CF2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10446" y="799041"/>
              <a:ext cx="367069" cy="367069"/>
            </a:xfrm>
            <a:prstGeom prst="rect">
              <a:avLst/>
            </a:prstGeom>
          </p:spPr>
        </p:pic>
      </p:grpSp>
      <p:sp>
        <p:nvSpPr>
          <p:cNvPr id="27" name="Google Shape;409;p1">
            <a:extLst>
              <a:ext uri="{FF2B5EF4-FFF2-40B4-BE49-F238E27FC236}">
                <a16:creationId xmlns:a16="http://schemas.microsoft.com/office/drawing/2014/main" id="{4F21B119-9602-BB65-B34C-5C530454FE49}"/>
              </a:ext>
            </a:extLst>
          </p:cNvPr>
          <p:cNvSpPr txBox="1">
            <a:spLocks/>
          </p:cNvSpPr>
          <p:nvPr/>
        </p:nvSpPr>
        <p:spPr>
          <a:xfrm>
            <a:off x="3922725" y="1837507"/>
            <a:ext cx="1158529" cy="21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en-CA" sz="1600" b="1" dirty="0"/>
              <a:t>Needs</a:t>
            </a:r>
          </a:p>
        </p:txBody>
      </p:sp>
      <p:sp>
        <p:nvSpPr>
          <p:cNvPr id="28" name="Google Shape;412;p1">
            <a:extLst>
              <a:ext uri="{FF2B5EF4-FFF2-40B4-BE49-F238E27FC236}">
                <a16:creationId xmlns:a16="http://schemas.microsoft.com/office/drawing/2014/main" id="{4AB80955-6CE1-0240-2A75-81B7370446F0}"/>
              </a:ext>
            </a:extLst>
          </p:cNvPr>
          <p:cNvSpPr txBox="1">
            <a:spLocks/>
          </p:cNvSpPr>
          <p:nvPr/>
        </p:nvSpPr>
        <p:spPr>
          <a:xfrm>
            <a:off x="3913027" y="2078221"/>
            <a:ext cx="2559211" cy="255092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r>
              <a:rPr lang="en-GB" sz="1200" dirty="0">
                <a:highlight>
                  <a:srgbClr val="FFFFFF"/>
                </a:highlight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r>
              <a:rPr lang="en-GB" sz="1200" dirty="0">
                <a:highlight>
                  <a:srgbClr val="FFFFFF"/>
                </a:highlight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r>
              <a:rPr lang="en-GB" sz="1200" dirty="0">
                <a:highlight>
                  <a:srgbClr val="FFFFFF"/>
                </a:highlight>
              </a:rPr>
              <a:t>. 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r>
              <a:rPr lang="en-GB" sz="1200" dirty="0">
                <a:highlight>
                  <a:srgbClr val="FFFFFF"/>
                </a:highlight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r>
              <a:rPr lang="en-GB" sz="1200" dirty="0">
                <a:highlight>
                  <a:srgbClr val="FFFFFF"/>
                </a:highlight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endParaRPr lang="en-GB" sz="1100" dirty="0">
              <a:highlight>
                <a:srgbClr val="FFFFFF"/>
              </a:highlight>
            </a:endParaRPr>
          </a:p>
        </p:txBody>
      </p:sp>
      <p:sp>
        <p:nvSpPr>
          <p:cNvPr id="29" name="Google Shape;410;p1">
            <a:extLst>
              <a:ext uri="{FF2B5EF4-FFF2-40B4-BE49-F238E27FC236}">
                <a16:creationId xmlns:a16="http://schemas.microsoft.com/office/drawing/2014/main" id="{9E944C4A-A1FD-8A7A-9D3C-6EFD1E243CD8}"/>
              </a:ext>
            </a:extLst>
          </p:cNvPr>
          <p:cNvSpPr txBox="1">
            <a:spLocks/>
          </p:cNvSpPr>
          <p:nvPr/>
        </p:nvSpPr>
        <p:spPr>
          <a:xfrm>
            <a:off x="9388266" y="1828517"/>
            <a:ext cx="116228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en-CA" sz="1600" b="1" dirty="0"/>
              <a:t>Concerns</a:t>
            </a:r>
          </a:p>
        </p:txBody>
      </p:sp>
      <p:sp>
        <p:nvSpPr>
          <p:cNvPr id="30" name="Google Shape;413;p1">
            <a:extLst>
              <a:ext uri="{FF2B5EF4-FFF2-40B4-BE49-F238E27FC236}">
                <a16:creationId xmlns:a16="http://schemas.microsoft.com/office/drawing/2014/main" id="{5955AC65-2A8D-F799-CFC9-E66BCB753801}"/>
              </a:ext>
            </a:extLst>
          </p:cNvPr>
          <p:cNvSpPr txBox="1">
            <a:spLocks/>
          </p:cNvSpPr>
          <p:nvPr/>
        </p:nvSpPr>
        <p:spPr>
          <a:xfrm>
            <a:off x="9388266" y="2077597"/>
            <a:ext cx="2457946" cy="266141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"/>
              </a:spcBef>
              <a:buNone/>
            </a:pPr>
            <a:r>
              <a:rPr lang="en-GB" sz="1200" b="1" dirty="0">
                <a:solidFill>
                  <a:schemeClr val="accent1"/>
                </a:solidFill>
                <a:ea typeface="Roboto"/>
              </a:rPr>
              <a:t>Level of concern</a:t>
            </a:r>
            <a:r>
              <a:rPr lang="en-GB" sz="1200" dirty="0">
                <a:ea typeface="Roboto"/>
              </a:rPr>
              <a:t>, Explanation.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endParaRPr lang="en-GB" sz="1200" b="1" dirty="0">
              <a:ea typeface="Roboto"/>
            </a:endParaRPr>
          </a:p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r>
              <a:rPr lang="en-GB" sz="1200" b="1" dirty="0">
                <a:ea typeface="Roboto"/>
              </a:rPr>
              <a:t>Avoidance tendency- </a:t>
            </a:r>
            <a:r>
              <a:rPr lang="en-GB" sz="1200" dirty="0">
                <a:ea typeface="Roboto"/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r>
              <a:rPr lang="en-GB" sz="1200" b="1" dirty="0">
                <a:ea typeface="Roboto"/>
              </a:rPr>
              <a:t>Embarrassment levels- </a:t>
            </a:r>
            <a:r>
              <a:rPr lang="en-GB" sz="1200" dirty="0">
                <a:ea typeface="Roboto"/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r>
              <a:rPr lang="en-GB" sz="1200" b="1" dirty="0">
                <a:ea typeface="Roboto"/>
              </a:rPr>
              <a:t>Fear level- </a:t>
            </a:r>
            <a:r>
              <a:rPr lang="en-GB" sz="1200" dirty="0">
                <a:ea typeface="Roboto"/>
              </a:rPr>
              <a:t>.</a:t>
            </a:r>
          </a:p>
        </p:txBody>
      </p:sp>
      <p:sp>
        <p:nvSpPr>
          <p:cNvPr id="31" name="Google Shape;439;p1">
            <a:extLst>
              <a:ext uri="{FF2B5EF4-FFF2-40B4-BE49-F238E27FC236}">
                <a16:creationId xmlns:a16="http://schemas.microsoft.com/office/drawing/2014/main" id="{48190BE8-08E8-AE53-C966-DB78F88942E2}"/>
              </a:ext>
            </a:extLst>
          </p:cNvPr>
          <p:cNvSpPr txBox="1"/>
          <p:nvPr/>
        </p:nvSpPr>
        <p:spPr>
          <a:xfrm>
            <a:off x="6622867" y="1805320"/>
            <a:ext cx="2261489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 b="1" i="0" u="none" strike="noStrike" cap="none" dirty="0">
                <a:ea typeface="Arial"/>
                <a:cs typeface="Arial"/>
                <a:sym typeface="Arial"/>
              </a:rPr>
              <a:t>Blockers</a:t>
            </a:r>
            <a:r>
              <a:rPr lang="en-CA" sz="1600" b="1" dirty="0">
                <a:ea typeface="Arial"/>
                <a:cs typeface="Arial"/>
                <a:sym typeface="Arial"/>
              </a:rPr>
              <a:t> &amp; </a:t>
            </a:r>
            <a:r>
              <a:rPr lang="en-CA" sz="1600" b="1" i="0" u="none" strike="noStrike" cap="none" dirty="0">
                <a:ea typeface="Arial"/>
                <a:cs typeface="Arial"/>
                <a:sym typeface="Arial"/>
              </a:rPr>
              <a:t>Pain points</a:t>
            </a:r>
            <a:endParaRPr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D0BCE4-88D5-DD7E-D0FC-2C8E3C6CBB80}"/>
              </a:ext>
            </a:extLst>
          </p:cNvPr>
          <p:cNvGrpSpPr/>
          <p:nvPr/>
        </p:nvGrpSpPr>
        <p:grpSpPr>
          <a:xfrm>
            <a:off x="3791288" y="4911141"/>
            <a:ext cx="8054924" cy="1832558"/>
            <a:chOff x="517462" y="5090737"/>
            <a:chExt cx="8713575" cy="14353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C8605C-5060-B772-97AB-FA153BF18C3C}"/>
                </a:ext>
              </a:extLst>
            </p:cNvPr>
            <p:cNvSpPr/>
            <p:nvPr/>
          </p:nvSpPr>
          <p:spPr>
            <a:xfrm>
              <a:off x="517462" y="5100774"/>
              <a:ext cx="8713575" cy="14253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Google Shape;439;p1">
              <a:extLst>
                <a:ext uri="{FF2B5EF4-FFF2-40B4-BE49-F238E27FC236}">
                  <a16:creationId xmlns:a16="http://schemas.microsoft.com/office/drawing/2014/main" id="{DF1900DF-4063-E860-F059-ABBE8D7E9EE4}"/>
                </a:ext>
              </a:extLst>
            </p:cNvPr>
            <p:cNvSpPr txBox="1"/>
            <p:nvPr/>
          </p:nvSpPr>
          <p:spPr>
            <a:xfrm>
              <a:off x="719823" y="5181387"/>
              <a:ext cx="4158380" cy="328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CA" sz="1600" b="1" i="0" u="none" strike="noStrike" cap="none" dirty="0">
                  <a:ea typeface="Arial"/>
                  <a:cs typeface="Arial"/>
                  <a:sym typeface="Arial"/>
                </a:rPr>
                <a:t>Potential solutions/ opportunities </a:t>
              </a:r>
              <a:endParaRPr dirty="0"/>
            </a:p>
          </p:txBody>
        </p:sp>
        <p:sp>
          <p:nvSpPr>
            <p:cNvPr id="36" name="Google Shape;448;p1">
              <a:extLst>
                <a:ext uri="{FF2B5EF4-FFF2-40B4-BE49-F238E27FC236}">
                  <a16:creationId xmlns:a16="http://schemas.microsoft.com/office/drawing/2014/main" id="{66BCB8A7-991A-3D4B-3A86-9B2ADF3C1B72}"/>
                </a:ext>
              </a:extLst>
            </p:cNvPr>
            <p:cNvSpPr txBox="1"/>
            <p:nvPr/>
          </p:nvSpPr>
          <p:spPr>
            <a:xfrm>
              <a:off x="719824" y="5402370"/>
              <a:ext cx="8354627" cy="865037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71450" indent="-171450">
                <a:buClr>
                  <a:schemeClr val="tx1"/>
                </a:buClr>
                <a:buSzPts val="1200"/>
                <a:buFont typeface="Arial" pitchFamily="34" charset="0"/>
                <a:buChar char="•"/>
              </a:pPr>
              <a:r>
                <a:rPr lang="en-GB" sz="1200" dirty="0"/>
                <a:t>.</a:t>
              </a:r>
            </a:p>
            <a:p>
              <a:pPr marL="171450" indent="-171450">
                <a:buClr>
                  <a:schemeClr val="tx1"/>
                </a:buClr>
                <a:buSzPts val="1200"/>
                <a:buFont typeface="Arial" pitchFamily="34" charset="0"/>
                <a:buChar char="•"/>
              </a:pPr>
              <a:r>
                <a:rPr lang="en-GB" sz="1200" dirty="0"/>
                <a:t>.</a:t>
              </a:r>
            </a:p>
            <a:p>
              <a:pPr marL="171450" indent="-171450">
                <a:buClr>
                  <a:schemeClr val="tx1"/>
                </a:buClr>
                <a:buSzPts val="1200"/>
                <a:buFont typeface="Arial" pitchFamily="34" charset="0"/>
                <a:buChar char="•"/>
              </a:pPr>
              <a:r>
                <a:rPr lang="en-GB" sz="1200" dirty="0"/>
                <a:t>.</a:t>
              </a:r>
            </a:p>
            <a:p>
              <a:pPr marL="171450" indent="-171450">
                <a:buClr>
                  <a:schemeClr val="tx1"/>
                </a:buClr>
                <a:buSzPts val="1200"/>
                <a:buFont typeface="Arial" pitchFamily="34" charset="0"/>
                <a:buChar char="•"/>
              </a:pPr>
              <a:r>
                <a:rPr lang="en-GB" sz="1200" dirty="0"/>
                <a:t>.</a:t>
              </a:r>
            </a:p>
            <a:p>
              <a:pPr marL="171450" indent="-171450">
                <a:buClr>
                  <a:schemeClr val="tx1"/>
                </a:buClr>
                <a:buSzPts val="1200"/>
                <a:buFont typeface="Arial" pitchFamily="34" charset="0"/>
                <a:buChar char="•"/>
              </a:pPr>
              <a:r>
                <a:rPr lang="en-GB" sz="1200" dirty="0"/>
                <a:t>. 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965B4B-AC93-0902-DD60-CE0A9DBE91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7462" y="5090737"/>
              <a:ext cx="8702287" cy="11119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9CF4080-E71B-6911-4985-6C450F084505}"/>
              </a:ext>
            </a:extLst>
          </p:cNvPr>
          <p:cNvGrpSpPr/>
          <p:nvPr/>
        </p:nvGrpSpPr>
        <p:grpSpPr>
          <a:xfrm>
            <a:off x="4416663" y="290464"/>
            <a:ext cx="3164232" cy="1299858"/>
            <a:chOff x="658321" y="4991214"/>
            <a:chExt cx="3164232" cy="1299858"/>
          </a:xfrm>
        </p:grpSpPr>
        <p:sp>
          <p:nvSpPr>
            <p:cNvPr id="47" name="Google Shape;419;p1">
              <a:extLst>
                <a:ext uri="{FF2B5EF4-FFF2-40B4-BE49-F238E27FC236}">
                  <a16:creationId xmlns:a16="http://schemas.microsoft.com/office/drawing/2014/main" id="{0DF4CC81-A202-153C-9B8C-F61544DB484D}"/>
                </a:ext>
              </a:extLst>
            </p:cNvPr>
            <p:cNvSpPr/>
            <p:nvPr/>
          </p:nvSpPr>
          <p:spPr>
            <a:xfrm>
              <a:off x="658321" y="5242918"/>
              <a:ext cx="2420694" cy="124806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txBody>
            <a:bodyPr spcFirstLastPara="1" wrap="square" lIns="63500" tIns="0" rIns="6480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20;p1">
              <a:extLst>
                <a:ext uri="{FF2B5EF4-FFF2-40B4-BE49-F238E27FC236}">
                  <a16:creationId xmlns:a16="http://schemas.microsoft.com/office/drawing/2014/main" id="{BE5BF64E-F8AA-59EC-F9AB-2550B436FE50}"/>
                </a:ext>
              </a:extLst>
            </p:cNvPr>
            <p:cNvSpPr txBox="1"/>
            <p:nvPr/>
          </p:nvSpPr>
          <p:spPr>
            <a:xfrm>
              <a:off x="666314" y="4991214"/>
              <a:ext cx="3156239" cy="203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 lnSpcReduction="10000"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CA" sz="1400" b="0" i="0" u="none" strike="noStrike" cap="none" dirty="0">
                  <a:ea typeface="Arial"/>
                  <a:cs typeface="Arial"/>
                  <a:sym typeface="Arial"/>
                </a:rPr>
                <a:t>Independence</a:t>
              </a:r>
              <a:endParaRPr sz="20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271E7D6-1E96-2D08-5E92-CE1271FE677D}"/>
                </a:ext>
              </a:extLst>
            </p:cNvPr>
            <p:cNvSpPr/>
            <p:nvPr/>
          </p:nvSpPr>
          <p:spPr bwMode="gray">
            <a:xfrm>
              <a:off x="669651" y="5242985"/>
              <a:ext cx="1290534" cy="123950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63500" tIns="0" rIns="64800" bIns="0" rtlCol="0" anchor="ctr"/>
            <a:lstStyle/>
            <a:p>
              <a:pPr algn="ctr">
                <a:spcBef>
                  <a:spcPct val="0"/>
                </a:spcBef>
                <a:buClrTx/>
                <a:buSzPct val="90000"/>
              </a:pPr>
              <a:endParaRPr lang="en-CA" sz="1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2" name="Google Shape;417;p1">
              <a:extLst>
                <a:ext uri="{FF2B5EF4-FFF2-40B4-BE49-F238E27FC236}">
                  <a16:creationId xmlns:a16="http://schemas.microsoft.com/office/drawing/2014/main" id="{44FBDCB4-448C-97E0-5C87-58EAAB040CB7}"/>
                </a:ext>
              </a:extLst>
            </p:cNvPr>
            <p:cNvSpPr txBox="1"/>
            <p:nvPr/>
          </p:nvSpPr>
          <p:spPr>
            <a:xfrm>
              <a:off x="677562" y="5401252"/>
              <a:ext cx="931848" cy="163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000" b="0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Vulnerable</a:t>
              </a:r>
              <a:endParaRPr sz="1000" dirty="0">
                <a:latin typeface="+mj-lt"/>
              </a:endParaRPr>
            </a:p>
          </p:txBody>
        </p:sp>
        <p:sp>
          <p:nvSpPr>
            <p:cNvPr id="53" name="Google Shape;418;p1">
              <a:extLst>
                <a:ext uri="{FF2B5EF4-FFF2-40B4-BE49-F238E27FC236}">
                  <a16:creationId xmlns:a16="http://schemas.microsoft.com/office/drawing/2014/main" id="{21654639-B01E-8718-B853-A3C29F50CAB2}"/>
                </a:ext>
              </a:extLst>
            </p:cNvPr>
            <p:cNvSpPr txBox="1"/>
            <p:nvPr/>
          </p:nvSpPr>
          <p:spPr>
            <a:xfrm>
              <a:off x="1944613" y="5399396"/>
              <a:ext cx="813316" cy="330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000" b="0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Independent</a:t>
              </a:r>
              <a:endParaRPr sz="1000" dirty="0">
                <a:latin typeface="+mj-lt"/>
              </a:endParaRPr>
            </a:p>
          </p:txBody>
        </p:sp>
        <p:sp>
          <p:nvSpPr>
            <p:cNvPr id="56" name="Google Shape;398;p1">
              <a:extLst>
                <a:ext uri="{FF2B5EF4-FFF2-40B4-BE49-F238E27FC236}">
                  <a16:creationId xmlns:a16="http://schemas.microsoft.com/office/drawing/2014/main" id="{D75E3542-2A0C-8469-4AFB-3BD9B8ED70B4}"/>
                </a:ext>
              </a:extLst>
            </p:cNvPr>
            <p:cNvSpPr/>
            <p:nvPr/>
          </p:nvSpPr>
          <p:spPr>
            <a:xfrm>
              <a:off x="666313" y="5981801"/>
              <a:ext cx="2420694" cy="118122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txBody>
            <a:bodyPr spcFirstLastPara="1" wrap="square" lIns="63500" tIns="0" rIns="6480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DB1BD28-D6E0-F0C2-4DE9-6E61FD0808BA}"/>
                </a:ext>
              </a:extLst>
            </p:cNvPr>
            <p:cNvSpPr/>
            <p:nvPr/>
          </p:nvSpPr>
          <p:spPr bwMode="gray">
            <a:xfrm>
              <a:off x="670291" y="5981351"/>
              <a:ext cx="1274321" cy="118122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63500" tIns="0" rIns="64800" bIns="0" rtlCol="0" anchor="ctr"/>
            <a:lstStyle/>
            <a:p>
              <a:pPr algn="ctr">
                <a:spcBef>
                  <a:spcPct val="0"/>
                </a:spcBef>
                <a:buClrTx/>
                <a:buSzPct val="90000"/>
              </a:pPr>
              <a:endParaRPr lang="en-CA" sz="1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8" name="Google Shape;417;p1">
              <a:extLst>
                <a:ext uri="{FF2B5EF4-FFF2-40B4-BE49-F238E27FC236}">
                  <a16:creationId xmlns:a16="http://schemas.microsoft.com/office/drawing/2014/main" id="{CCC4BACD-2F23-92C5-F9A5-55B0DBD31C3D}"/>
                </a:ext>
              </a:extLst>
            </p:cNvPr>
            <p:cNvSpPr txBox="1"/>
            <p:nvPr/>
          </p:nvSpPr>
          <p:spPr>
            <a:xfrm>
              <a:off x="670274" y="6116090"/>
              <a:ext cx="432870" cy="174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0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Low</a:t>
              </a:r>
              <a:r>
                <a:rPr lang="en-CA" sz="1000" b="0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endParaRPr sz="1000" dirty="0">
                <a:latin typeface="+mj-lt"/>
              </a:endParaRPr>
            </a:p>
          </p:txBody>
        </p:sp>
        <p:sp>
          <p:nvSpPr>
            <p:cNvPr id="59" name="Google Shape;418;p1">
              <a:extLst>
                <a:ext uri="{FF2B5EF4-FFF2-40B4-BE49-F238E27FC236}">
                  <a16:creationId xmlns:a16="http://schemas.microsoft.com/office/drawing/2014/main" id="{74B427F5-3549-9FEC-37B4-E487C88F1011}"/>
                </a:ext>
              </a:extLst>
            </p:cNvPr>
            <p:cNvSpPr txBox="1"/>
            <p:nvPr/>
          </p:nvSpPr>
          <p:spPr>
            <a:xfrm>
              <a:off x="1960185" y="6105398"/>
              <a:ext cx="813316" cy="158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000" b="0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High</a:t>
              </a:r>
              <a:endParaRPr sz="1000" dirty="0">
                <a:latin typeface="+mj-lt"/>
              </a:endParaRPr>
            </a:p>
          </p:txBody>
        </p:sp>
        <p:sp>
          <p:nvSpPr>
            <p:cNvPr id="60" name="Google Shape;399;p1">
              <a:extLst>
                <a:ext uri="{FF2B5EF4-FFF2-40B4-BE49-F238E27FC236}">
                  <a16:creationId xmlns:a16="http://schemas.microsoft.com/office/drawing/2014/main" id="{C6E69007-9FC3-4506-A5DF-C9EDC41F4585}"/>
                </a:ext>
              </a:extLst>
            </p:cNvPr>
            <p:cNvSpPr txBox="1"/>
            <p:nvPr/>
          </p:nvSpPr>
          <p:spPr>
            <a:xfrm>
              <a:off x="677795" y="5697209"/>
              <a:ext cx="2609241" cy="195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200"/>
              </a:pPr>
              <a:r>
                <a:rPr lang="en-CA" sz="1400" dirty="0">
                  <a:ea typeface="Arial"/>
                  <a:cs typeface="Arial"/>
                  <a:sym typeface="Arial"/>
                </a:rPr>
                <a:t>Familiarity with NHSH Services</a:t>
              </a:r>
              <a:endParaRPr lang="en-CA" sz="1400" dirty="0"/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8DC96AA-4F14-81CD-B036-874EC4AAC893}"/>
              </a:ext>
            </a:extLst>
          </p:cNvPr>
          <p:cNvCxnSpPr>
            <a:cxnSpLocks/>
          </p:cNvCxnSpPr>
          <p:nvPr/>
        </p:nvCxnSpPr>
        <p:spPr>
          <a:xfrm>
            <a:off x="3780853" y="1690474"/>
            <a:ext cx="805492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4690D22-E175-4766-F441-69B5F106D128}"/>
              </a:ext>
            </a:extLst>
          </p:cNvPr>
          <p:cNvGrpSpPr/>
          <p:nvPr/>
        </p:nvGrpSpPr>
        <p:grpSpPr>
          <a:xfrm>
            <a:off x="291328" y="1668203"/>
            <a:ext cx="3416879" cy="2036262"/>
            <a:chOff x="703657" y="1934858"/>
            <a:chExt cx="4020867" cy="203626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EE88968-0773-E11C-DF95-B56EEA47D1DF}"/>
                </a:ext>
              </a:extLst>
            </p:cNvPr>
            <p:cNvGrpSpPr/>
            <p:nvPr/>
          </p:nvGrpSpPr>
          <p:grpSpPr>
            <a:xfrm>
              <a:off x="703657" y="1934858"/>
              <a:ext cx="4020867" cy="2036262"/>
              <a:chOff x="4541509" y="473439"/>
              <a:chExt cx="3885396" cy="203626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785858E-644F-474B-67A3-5A4FADD75A60}"/>
                  </a:ext>
                </a:extLst>
              </p:cNvPr>
              <p:cNvGrpSpPr/>
              <p:nvPr/>
            </p:nvGrpSpPr>
            <p:grpSpPr>
              <a:xfrm>
                <a:off x="4541509" y="473439"/>
                <a:ext cx="3885396" cy="2036262"/>
                <a:chOff x="7719764" y="1053564"/>
                <a:chExt cx="3262641" cy="2036262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0A99B38-6B37-A785-E1CC-32347373349F}"/>
                    </a:ext>
                  </a:extLst>
                </p:cNvPr>
                <p:cNvSpPr/>
                <p:nvPr/>
              </p:nvSpPr>
              <p:spPr>
                <a:xfrm>
                  <a:off x="7719764" y="1053564"/>
                  <a:ext cx="3262640" cy="203626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2B6BC49-3765-167E-3A85-0F165FB118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719765" y="1075835"/>
                  <a:ext cx="3262640" cy="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47A52A-A02C-D24C-F8D3-1BDC25C8518D}"/>
                  </a:ext>
                </a:extLst>
              </p:cNvPr>
              <p:cNvSpPr txBox="1"/>
              <p:nvPr/>
            </p:nvSpPr>
            <p:spPr>
              <a:xfrm>
                <a:off x="4577128" y="1126298"/>
                <a:ext cx="3767198" cy="1066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"/>
                  </a:spcBef>
                  <a:buSzPts val="900"/>
                </a:pPr>
                <a:r>
                  <a:rPr lang="en-CA" sz="1200" b="1" dirty="0">
                    <a:solidFill>
                      <a:srgbClr val="0070C0"/>
                    </a:solidFill>
                  </a:rPr>
                  <a:t>When I: </a:t>
                </a:r>
                <a:r>
                  <a:rPr lang="en-CA" sz="1200" b="1" dirty="0"/>
                  <a:t>.</a:t>
                </a:r>
                <a:br>
                  <a:rPr lang="en-CA" sz="1200" b="1" dirty="0"/>
                </a:br>
                <a:endParaRPr lang="en-CA" sz="1200" b="1" dirty="0"/>
              </a:p>
              <a:p>
                <a:pPr>
                  <a:spcBef>
                    <a:spcPts val="180"/>
                  </a:spcBef>
                  <a:buSzPts val="900"/>
                </a:pPr>
                <a:r>
                  <a:rPr lang="en-CA" sz="1200" b="1" dirty="0">
                    <a:solidFill>
                      <a:srgbClr val="0070C0"/>
                    </a:solidFill>
                  </a:rPr>
                  <a:t>I Want/Need To: </a:t>
                </a:r>
                <a:r>
                  <a:rPr lang="en-CA" sz="1200" b="1" dirty="0"/>
                  <a:t>.</a:t>
                </a:r>
                <a:br>
                  <a:rPr lang="en-CA" sz="1200" b="1" dirty="0"/>
                </a:br>
                <a:endParaRPr lang="en-CA" sz="1200" b="1" dirty="0"/>
              </a:p>
              <a:p>
                <a:pPr>
                  <a:spcBef>
                    <a:spcPts val="180"/>
                  </a:spcBef>
                  <a:buSzPts val="900"/>
                </a:pPr>
                <a:r>
                  <a:rPr lang="en-CA" sz="1200" b="1" dirty="0">
                    <a:solidFill>
                      <a:srgbClr val="0070C0"/>
                    </a:solidFill>
                  </a:rPr>
                  <a:t>So I Can: </a:t>
                </a:r>
                <a:r>
                  <a:rPr lang="en-CA" sz="1200" b="1" dirty="0"/>
                  <a:t>.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DADEAE-EB5E-C9AC-302D-736A20CC4677}"/>
                </a:ext>
              </a:extLst>
            </p:cNvPr>
            <p:cNvSpPr txBox="1"/>
            <p:nvPr/>
          </p:nvSpPr>
          <p:spPr>
            <a:xfrm>
              <a:off x="1123984" y="2015884"/>
              <a:ext cx="3363267" cy="5488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lnSpc>
                  <a:spcPct val="100000"/>
                </a:lnSpc>
                <a:spcBef>
                  <a:spcPts val="180"/>
                </a:spcBef>
                <a:buSzPts val="900"/>
              </a:pPr>
              <a:r>
                <a:rPr lang="en-CA" sz="1600" b="1" dirty="0"/>
                <a:t>Reason for engaging</a:t>
              </a:r>
            </a:p>
            <a:p>
              <a:pPr>
                <a:spcBef>
                  <a:spcPts val="180"/>
                </a:spcBef>
                <a:buSzPts val="900"/>
              </a:pPr>
              <a:r>
                <a:rPr lang="en-CA" sz="1200" dirty="0"/>
                <a:t>Reason.</a:t>
              </a:r>
            </a:p>
          </p:txBody>
        </p:sp>
      </p:grpSp>
      <p:pic>
        <p:nvPicPr>
          <p:cNvPr id="93" name="Graphic 92" descr="Warning with solid fill">
            <a:extLst>
              <a:ext uri="{FF2B5EF4-FFF2-40B4-BE49-F238E27FC236}">
                <a16:creationId xmlns:a16="http://schemas.microsoft.com/office/drawing/2014/main" id="{3B7CCEBA-4589-3305-4026-DBB7A781F7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6013" y="1829211"/>
            <a:ext cx="282503" cy="282503"/>
          </a:xfrm>
          <a:prstGeom prst="rect">
            <a:avLst/>
          </a:prstGeom>
        </p:spPr>
      </p:pic>
      <p:sp>
        <p:nvSpPr>
          <p:cNvPr id="65" name="Google Shape;416;p1">
            <a:extLst>
              <a:ext uri="{FF2B5EF4-FFF2-40B4-BE49-F238E27FC236}">
                <a16:creationId xmlns:a16="http://schemas.microsoft.com/office/drawing/2014/main" id="{981D0324-9473-D0F7-B767-41B88CF99A47}"/>
              </a:ext>
            </a:extLst>
          </p:cNvPr>
          <p:cNvSpPr txBox="1">
            <a:spLocks/>
          </p:cNvSpPr>
          <p:nvPr/>
        </p:nvSpPr>
        <p:spPr>
          <a:xfrm>
            <a:off x="1428404" y="672946"/>
            <a:ext cx="2309895" cy="25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63534"/>
              </a:buClr>
            </a:pPr>
            <a:r>
              <a:rPr lang="en-GB" sz="2000" b="1" dirty="0"/>
              <a:t>Name</a:t>
            </a:r>
            <a:endParaRPr lang="en-GB" sz="2000" dirty="0"/>
          </a:p>
        </p:txBody>
      </p:sp>
      <p:sp>
        <p:nvSpPr>
          <p:cNvPr id="66" name="Google Shape;408;p1">
            <a:extLst>
              <a:ext uri="{FF2B5EF4-FFF2-40B4-BE49-F238E27FC236}">
                <a16:creationId xmlns:a16="http://schemas.microsoft.com/office/drawing/2014/main" id="{428DA7F7-08CE-5119-7F0E-50FAE1C27755}"/>
              </a:ext>
            </a:extLst>
          </p:cNvPr>
          <p:cNvSpPr txBox="1">
            <a:spLocks/>
          </p:cNvSpPr>
          <p:nvPr/>
        </p:nvSpPr>
        <p:spPr>
          <a:xfrm>
            <a:off x="1423101" y="979166"/>
            <a:ext cx="2534278" cy="5364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defTabSz="914400" rtl="0" eaLnBrk="1" latinLnBrk="0" hangingPunct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180"/>
              </a:spcBef>
              <a:buSzPts val="900"/>
            </a:pPr>
            <a:r>
              <a:rPr lang="en-CA" sz="1200" dirty="0">
                <a:solidFill>
                  <a:srgbClr val="0070C0"/>
                </a:solidFill>
                <a:latin typeface="+mn-lt"/>
              </a:rPr>
              <a:t>“Quote.”</a:t>
            </a:r>
          </a:p>
        </p:txBody>
      </p:sp>
      <p:sp>
        <p:nvSpPr>
          <p:cNvPr id="3" name="Google Shape;412;p1">
            <a:extLst>
              <a:ext uri="{FF2B5EF4-FFF2-40B4-BE49-F238E27FC236}">
                <a16:creationId xmlns:a16="http://schemas.microsoft.com/office/drawing/2014/main" id="{E5D41E0E-AFC5-05E0-D049-12A4F83175DE}"/>
              </a:ext>
            </a:extLst>
          </p:cNvPr>
          <p:cNvSpPr txBox="1">
            <a:spLocks/>
          </p:cNvSpPr>
          <p:nvPr/>
        </p:nvSpPr>
        <p:spPr>
          <a:xfrm>
            <a:off x="6654671" y="2097031"/>
            <a:ext cx="2559211" cy="255092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r>
              <a:rPr lang="en-GB" sz="1200" dirty="0">
                <a:highlight>
                  <a:srgbClr val="FFFFFF"/>
                </a:highlight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r>
              <a:rPr lang="en-GB" sz="1200" dirty="0">
                <a:highlight>
                  <a:srgbClr val="FFFFFF"/>
                </a:highlight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r>
              <a:rPr lang="en-GB" sz="1200" dirty="0">
                <a:highlight>
                  <a:srgbClr val="FFFFFF"/>
                </a:highlight>
              </a:rPr>
              <a:t>. 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r>
              <a:rPr lang="en-GB" sz="1200" dirty="0">
                <a:highlight>
                  <a:srgbClr val="FFFFFF"/>
                </a:highlight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r>
              <a:rPr lang="en-GB" sz="1200" dirty="0">
                <a:highlight>
                  <a:srgbClr val="FFFFFF"/>
                </a:highlight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endParaRPr lang="en-GB" sz="1100" dirty="0">
              <a:highlight>
                <a:srgbClr val="FFFFFF"/>
              </a:highlight>
            </a:endParaRPr>
          </a:p>
        </p:txBody>
      </p:sp>
      <p:sp>
        <p:nvSpPr>
          <p:cNvPr id="4" name="Google Shape;420;p1">
            <a:extLst>
              <a:ext uri="{FF2B5EF4-FFF2-40B4-BE49-F238E27FC236}">
                <a16:creationId xmlns:a16="http://schemas.microsoft.com/office/drawing/2014/main" id="{027AEDDC-874B-8958-119F-1752138D9FF9}"/>
              </a:ext>
            </a:extLst>
          </p:cNvPr>
          <p:cNvSpPr txBox="1"/>
          <p:nvPr/>
        </p:nvSpPr>
        <p:spPr>
          <a:xfrm>
            <a:off x="7522469" y="296301"/>
            <a:ext cx="3156239" cy="20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400" dirty="0"/>
              <a:t>Personal information</a:t>
            </a:r>
            <a:endParaRPr sz="1400" dirty="0"/>
          </a:p>
        </p:txBody>
      </p:sp>
      <p:sp>
        <p:nvSpPr>
          <p:cNvPr id="5" name="Google Shape;412;p1">
            <a:extLst>
              <a:ext uri="{FF2B5EF4-FFF2-40B4-BE49-F238E27FC236}">
                <a16:creationId xmlns:a16="http://schemas.microsoft.com/office/drawing/2014/main" id="{7394C77E-EA32-0934-95BA-05213E09F722}"/>
              </a:ext>
            </a:extLst>
          </p:cNvPr>
          <p:cNvSpPr txBox="1">
            <a:spLocks/>
          </p:cNvSpPr>
          <p:nvPr/>
        </p:nvSpPr>
        <p:spPr>
          <a:xfrm>
            <a:off x="7508502" y="477467"/>
            <a:ext cx="4289903" cy="107448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r>
              <a:rPr lang="en-GB" sz="1200" dirty="0">
                <a:highlight>
                  <a:srgbClr val="FFFFFF"/>
                </a:highlight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r>
              <a:rPr lang="en-GB" sz="1200" dirty="0">
                <a:highlight>
                  <a:srgbClr val="FFFFFF"/>
                </a:highlight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r>
              <a:rPr lang="en-GB" sz="1200" dirty="0">
                <a:highlight>
                  <a:srgbClr val="FFFFFF"/>
                </a:highlight>
              </a:rPr>
              <a:t>. 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r>
              <a:rPr lang="en-GB" sz="1200" dirty="0">
                <a:highlight>
                  <a:srgbClr val="FFFFFF"/>
                </a:highlight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r>
              <a:rPr lang="en-GB" sz="1200" dirty="0">
                <a:highlight>
                  <a:srgbClr val="FFFFFF"/>
                </a:highlight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180"/>
              </a:spcBef>
            </a:pPr>
            <a:endParaRPr lang="en-GB" sz="1100" dirty="0">
              <a:highlight>
                <a:srgbClr val="FFFFFF"/>
              </a:highligh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7FDF57-5546-C827-222A-B84923CDD076}"/>
              </a:ext>
            </a:extLst>
          </p:cNvPr>
          <p:cNvGrpSpPr/>
          <p:nvPr/>
        </p:nvGrpSpPr>
        <p:grpSpPr>
          <a:xfrm>
            <a:off x="264926" y="328755"/>
            <a:ext cx="1109491" cy="1152371"/>
            <a:chOff x="264926" y="328755"/>
            <a:chExt cx="1109491" cy="115237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47A7127-2274-6DF0-09A0-381202E14394}"/>
                </a:ext>
              </a:extLst>
            </p:cNvPr>
            <p:cNvSpPr/>
            <p:nvPr/>
          </p:nvSpPr>
          <p:spPr>
            <a:xfrm>
              <a:off x="264926" y="328755"/>
              <a:ext cx="1109491" cy="11523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Google Shape;416;p1">
              <a:extLst>
                <a:ext uri="{FF2B5EF4-FFF2-40B4-BE49-F238E27FC236}">
                  <a16:creationId xmlns:a16="http://schemas.microsoft.com/office/drawing/2014/main" id="{F5A13FAE-7A8E-6ACE-2949-F2BDCAB1FB59}"/>
                </a:ext>
              </a:extLst>
            </p:cNvPr>
            <p:cNvSpPr txBox="1">
              <a:spLocks/>
            </p:cNvSpPr>
            <p:nvPr/>
          </p:nvSpPr>
          <p:spPr>
            <a:xfrm>
              <a:off x="428553" y="792017"/>
              <a:ext cx="778359" cy="158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rgbClr val="363534"/>
                </a:buClr>
              </a:pPr>
              <a:r>
                <a:rPr lang="en-GB" sz="2000" b="1" dirty="0">
                  <a:solidFill>
                    <a:schemeClr val="bg1"/>
                  </a:solidFill>
                </a:rPr>
                <a:t>Image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5118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Border Crossing UX PPT Theme">
  <a:themeElements>
    <a:clrScheme name="Border Crossing UX PPT Colour Theme">
      <a:dk1>
        <a:srgbClr val="FFFFFF"/>
      </a:dk1>
      <a:lt1>
        <a:srgbClr val="000000"/>
      </a:lt1>
      <a:dk2>
        <a:srgbClr val="D9D9D9"/>
      </a:dk2>
      <a:lt2>
        <a:srgbClr val="F5F5F5"/>
      </a:lt2>
      <a:accent1>
        <a:srgbClr val="0076C0"/>
      </a:accent1>
      <a:accent2>
        <a:srgbClr val="0A4A8C"/>
      </a:accent2>
      <a:accent3>
        <a:srgbClr val="24B8FC"/>
      </a:accent3>
      <a:accent4>
        <a:srgbClr val="510B78"/>
      </a:accent4>
      <a:accent5>
        <a:srgbClr val="704BDE"/>
      </a:accent5>
      <a:accent6>
        <a:srgbClr val="AF1E3B"/>
      </a:accent6>
      <a:hlink>
        <a:srgbClr val="0076C0"/>
      </a:hlink>
      <a:folHlink>
        <a:srgbClr val="0A4A8C"/>
      </a:folHlink>
    </a:clrScheme>
    <a:fontScheme name="BorderCrossingUX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txDef>
      <a:spPr/>
      <a:bodyPr lIns="0" tIns="0" rIns="0" bIns="0"/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30426_BC_Powerpoint Presentation_MASTER_File" id="{0C4D6702-8DD8-4184-8114-4FE7F47C52C7}" vid="{B40C6948-6E86-432B-AECB-B115D4EAEB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Border Crossing UX PPT Theme</Template>
  <TotalTime>75</TotalTime>
  <Words>726</Words>
  <Application>Microsoft Macintosh PowerPoint</Application>
  <PresentationFormat>Widescreen</PresentationFormat>
  <Paragraphs>154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Border Crossing UX PPT Theme</vt:lpstr>
      <vt:lpstr>PowerPoint Presentation</vt:lpstr>
      <vt:lpstr>Introduction</vt:lpstr>
      <vt:lpstr>Glossary of terms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McEwan</dc:creator>
  <cp:lastModifiedBy>Catherine McEwan</cp:lastModifiedBy>
  <cp:revision>3</cp:revision>
  <dcterms:created xsi:type="dcterms:W3CDTF">2023-06-28T12:03:48Z</dcterms:created>
  <dcterms:modified xsi:type="dcterms:W3CDTF">2023-06-28T13:19:33Z</dcterms:modified>
</cp:coreProperties>
</file>